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69" r:id="rId5"/>
    <p:sldId id="270" r:id="rId6"/>
    <p:sldId id="273" r:id="rId7"/>
    <p:sldId id="262" r:id="rId8"/>
    <p:sldId id="263" r:id="rId9"/>
    <p:sldId id="271" r:id="rId10"/>
    <p:sldId id="272" r:id="rId11"/>
    <p:sldId id="277" r:id="rId12"/>
    <p:sldId id="264" r:id="rId13"/>
    <p:sldId id="285" r:id="rId14"/>
    <p:sldId id="283" r:id="rId15"/>
    <p:sldId id="279" r:id="rId16"/>
    <p:sldId id="284" r:id="rId17"/>
    <p:sldId id="280" r:id="rId18"/>
    <p:sldId id="292" r:id="rId19"/>
    <p:sldId id="293" r:id="rId20"/>
    <p:sldId id="297" r:id="rId21"/>
    <p:sldId id="290" r:id="rId22"/>
    <p:sldId id="289" r:id="rId23"/>
    <p:sldId id="291" r:id="rId24"/>
    <p:sldId id="298" r:id="rId25"/>
    <p:sldId id="294" r:id="rId26"/>
    <p:sldId id="299" r:id="rId27"/>
    <p:sldId id="295" r:id="rId28"/>
    <p:sldId id="287" r:id="rId29"/>
    <p:sldId id="296" r:id="rId30"/>
    <p:sldId id="300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3910" autoAdjust="0"/>
  </p:normalViewPr>
  <p:slideViewPr>
    <p:cSldViewPr snapToGrid="0">
      <p:cViewPr>
        <p:scale>
          <a:sx n="50" d="100"/>
          <a:sy n="50" d="100"/>
        </p:scale>
        <p:origin x="-2010" y="-822"/>
      </p:cViewPr>
      <p:guideLst>
        <p:guide orient="horz" pos="2160"/>
        <p:guide pos="384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Hoja_de_c_lculo_de_Microsoft_Excel1.xlsx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Hoja_de_c_lculo_de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50520985032003E-2"/>
          <c:y val="0.20989893799070969"/>
          <c:w val="0.94257853847137474"/>
          <c:h val="0.700857203206058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90099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51EE-409A-BC41-63BEE69C68E2}"/>
              </c:ext>
            </c:extLst>
          </c:dPt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51EE-409A-BC41-63BEE69C68E2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1EE-409A-BC41-63BEE69C68E2}"/>
              </c:ext>
            </c:extLst>
          </c:dPt>
          <c:dPt>
            <c:idx val="3"/>
            <c:invertIfNegative val="0"/>
            <c:bubble3D val="0"/>
            <c:spPr>
              <a:solidFill>
                <a:srgbClr val="FF006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1EE-409A-BC41-63BEE69C68E2}"/>
              </c:ext>
            </c:extLst>
          </c:dPt>
          <c:cat>
            <c:strRef>
              <c:f>Hoja1!$A$2:$A$6</c:f>
              <c:strCache>
                <c:ptCount val="5"/>
                <c:pt idx="0">
                  <c:v>Fiebre</c:v>
                </c:pt>
                <c:pt idx="1">
                  <c:v>Cefalea</c:v>
                </c:pt>
                <c:pt idx="2">
                  <c:v>Dolor abdominal</c:v>
                </c:pt>
                <c:pt idx="3">
                  <c:v>Fuga capilar</c:v>
                </c:pt>
                <c:pt idx="4">
                  <c:v>Hemorragia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29</c:v>
                </c:pt>
                <c:pt idx="1">
                  <c:v>6</c:v>
                </c:pt>
                <c:pt idx="2">
                  <c:v>6</c:v>
                </c:pt>
                <c:pt idx="3">
                  <c:v>11</c:v>
                </c:pt>
                <c:pt idx="4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AA2-4CD1-9D28-ADB5C50DD7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6309120"/>
        <c:axId val="106310656"/>
      </c:barChart>
      <c:catAx>
        <c:axId val="106309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06310656"/>
        <c:crosses val="autoZero"/>
        <c:auto val="1"/>
        <c:lblAlgn val="ctr"/>
        <c:lblOffset val="100"/>
        <c:noMultiLvlLbl val="0"/>
      </c:catAx>
      <c:valAx>
        <c:axId val="106310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06309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990099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6F80-4128-B5C6-DD253B09EBC4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F80-4128-B5C6-DD253B09EBC4}"/>
              </c:ext>
            </c:extLst>
          </c:dPt>
          <c:dPt>
            <c:idx val="3"/>
            <c:invertIfNegative val="0"/>
            <c:bubble3D val="0"/>
            <c:spPr>
              <a:solidFill>
                <a:srgbClr val="FF006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6F80-4128-B5C6-DD253B09EBC4}"/>
              </c:ext>
            </c:extLst>
          </c:dPt>
          <c:dPt>
            <c:idx val="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F80-4128-B5C6-DD253B09EBC4}"/>
              </c:ext>
            </c:extLst>
          </c:dPt>
          <c:dPt>
            <c:idx val="6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6F80-4128-B5C6-DD253B09EBC4}"/>
              </c:ext>
            </c:extLst>
          </c:dPt>
          <c:cat>
            <c:strRef>
              <c:f>Hoja1!$A$2:$A$8</c:f>
              <c:strCache>
                <c:ptCount val="7"/>
                <c:pt idx="0">
                  <c:v>IRA</c:v>
                </c:pt>
                <c:pt idx="1">
                  <c:v>SHOCK</c:v>
                </c:pt>
                <c:pt idx="2">
                  <c:v>HMD</c:v>
                </c:pt>
                <c:pt idx="3">
                  <c:v>TRANSAMINASEMIA</c:v>
                </c:pt>
                <c:pt idx="4">
                  <c:v>TROBOCITOPENIA SEVERA</c:v>
                </c:pt>
                <c:pt idx="5">
                  <c:v>NEUMONIA</c:v>
                </c:pt>
                <c:pt idx="6">
                  <c:v>OBITOS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11</c:v>
                </c:pt>
                <c:pt idx="1">
                  <c:v>4</c:v>
                </c:pt>
                <c:pt idx="2">
                  <c:v>4</c:v>
                </c:pt>
                <c:pt idx="3">
                  <c:v>11</c:v>
                </c:pt>
                <c:pt idx="4">
                  <c:v>15</c:v>
                </c:pt>
                <c:pt idx="5">
                  <c:v>10</c:v>
                </c:pt>
                <c:pt idx="6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64D-46D7-8215-C12FB69564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6424576"/>
        <c:axId val="106426368"/>
      </c:barChart>
      <c:catAx>
        <c:axId val="106424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06426368"/>
        <c:crosses val="autoZero"/>
        <c:auto val="1"/>
        <c:lblAlgn val="ctr"/>
        <c:lblOffset val="100"/>
        <c:noMultiLvlLbl val="0"/>
      </c:catAx>
      <c:valAx>
        <c:axId val="106426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06424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400"/>
      </a:pPr>
      <a:endParaRPr lang="es-E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E9547E-6B71-4D50-A9DC-9276DF0FA56A}" type="doc">
      <dgm:prSet loTypeId="urn:microsoft.com/office/officeart/2005/8/layout/radial3" loCatId="cycle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6FA2491F-A707-4A41-A5AB-2F5ACDD76434}">
      <dgm:prSet phldrT="[Texto]" custT="1"/>
      <dgm:spPr/>
      <dgm:t>
        <a:bodyPr/>
        <a:lstStyle/>
        <a:p>
          <a:endParaRPr lang="en-US" sz="7200" b="1" dirty="0">
            <a:latin typeface="Garamond" panose="02020404030301010803" pitchFamily="18" charset="0"/>
          </a:endParaRPr>
        </a:p>
      </dgm:t>
    </dgm:pt>
    <dgm:pt modelId="{F7ADD4BD-B869-4965-B84E-521D6BCEFF1A}" type="parTrans" cxnId="{07AE3D78-1697-4632-9631-2AA2053F173B}">
      <dgm:prSet/>
      <dgm:spPr/>
      <dgm:t>
        <a:bodyPr/>
        <a:lstStyle/>
        <a:p>
          <a:endParaRPr lang="en-US" sz="2400" b="1">
            <a:latin typeface="Garamond" panose="02020404030301010803" pitchFamily="18" charset="0"/>
          </a:endParaRPr>
        </a:p>
      </dgm:t>
    </dgm:pt>
    <dgm:pt modelId="{D1C4E1C7-153F-4A2C-9D77-657928487EEF}" type="sibTrans" cxnId="{07AE3D78-1697-4632-9631-2AA2053F173B}">
      <dgm:prSet/>
      <dgm:spPr/>
      <dgm:t>
        <a:bodyPr/>
        <a:lstStyle/>
        <a:p>
          <a:endParaRPr lang="en-US" sz="2400" b="1">
            <a:latin typeface="Garamond" panose="02020404030301010803" pitchFamily="18" charset="0"/>
          </a:endParaRPr>
        </a:p>
      </dgm:t>
    </dgm:pt>
    <dgm:pt modelId="{9B2F352C-7DD5-4D9A-8B5E-4165827CF4DF}">
      <dgm:prSet phldrT="[Texto]" custT="1"/>
      <dgm:spPr>
        <a:solidFill>
          <a:srgbClr val="990099">
            <a:alpha val="20000"/>
          </a:srgbClr>
        </a:solidFill>
      </dgm:spPr>
      <dgm:t>
        <a:bodyPr/>
        <a:lstStyle/>
        <a:p>
          <a:pPr>
            <a:lnSpc>
              <a:spcPct val="150000"/>
            </a:lnSpc>
          </a:pPr>
          <a:r>
            <a:rPr lang="es-ES" sz="1800" b="1" dirty="0">
              <a:latin typeface="Garamond" panose="02020404030301010803" pitchFamily="18" charset="0"/>
            </a:rPr>
            <a:t>Mayor mortalidad</a:t>
          </a:r>
          <a:endParaRPr lang="en-US" sz="1800" b="1" dirty="0">
            <a:latin typeface="Garamond" panose="02020404030301010803" pitchFamily="18" charset="0"/>
          </a:endParaRPr>
        </a:p>
      </dgm:t>
    </dgm:pt>
    <dgm:pt modelId="{25C519A2-272F-4A58-8285-F7E343926048}" type="parTrans" cxnId="{3D33B7FF-F18F-4483-81DF-FEED0FC4D877}">
      <dgm:prSet/>
      <dgm:spPr/>
      <dgm:t>
        <a:bodyPr/>
        <a:lstStyle/>
        <a:p>
          <a:endParaRPr lang="en-US" sz="2400" b="1">
            <a:latin typeface="Garamond" panose="02020404030301010803" pitchFamily="18" charset="0"/>
          </a:endParaRPr>
        </a:p>
      </dgm:t>
    </dgm:pt>
    <dgm:pt modelId="{3058956B-6D73-43D0-99AA-18DC51EDB2F5}" type="sibTrans" cxnId="{3D33B7FF-F18F-4483-81DF-FEED0FC4D877}">
      <dgm:prSet/>
      <dgm:spPr/>
      <dgm:t>
        <a:bodyPr/>
        <a:lstStyle/>
        <a:p>
          <a:endParaRPr lang="en-US" sz="2400" b="1">
            <a:latin typeface="Garamond" panose="02020404030301010803" pitchFamily="18" charset="0"/>
          </a:endParaRPr>
        </a:p>
      </dgm:t>
    </dgm:pt>
    <dgm:pt modelId="{A3DF7A79-8B8D-421D-92C3-19535100F097}">
      <dgm:prSet phldrT="[Texto]" custT="1"/>
      <dgm:spPr>
        <a:solidFill>
          <a:srgbClr val="990099">
            <a:alpha val="20000"/>
          </a:srgbClr>
        </a:solidFill>
      </dgm:spPr>
      <dgm:t>
        <a:bodyPr/>
        <a:lstStyle/>
        <a:p>
          <a:pPr>
            <a:lnSpc>
              <a:spcPct val="150000"/>
            </a:lnSpc>
          </a:pPr>
          <a:r>
            <a:rPr lang="es-ES" sz="1800" b="1" dirty="0">
              <a:latin typeface="Garamond" panose="02020404030301010803" pitchFamily="18" charset="0"/>
            </a:rPr>
            <a:t>Dengue Grave</a:t>
          </a:r>
          <a:endParaRPr lang="en-US" sz="1800" b="1" dirty="0">
            <a:latin typeface="Garamond" panose="02020404030301010803" pitchFamily="18" charset="0"/>
          </a:endParaRPr>
        </a:p>
      </dgm:t>
    </dgm:pt>
    <dgm:pt modelId="{EF045C8D-3C35-430C-844A-F2DE6C704E6F}" type="parTrans" cxnId="{BF1CA112-FDCC-4A9A-AE15-6812ECAA4C6B}">
      <dgm:prSet/>
      <dgm:spPr/>
      <dgm:t>
        <a:bodyPr/>
        <a:lstStyle/>
        <a:p>
          <a:endParaRPr lang="en-US" sz="2400" b="1">
            <a:latin typeface="Garamond" panose="02020404030301010803" pitchFamily="18" charset="0"/>
          </a:endParaRPr>
        </a:p>
      </dgm:t>
    </dgm:pt>
    <dgm:pt modelId="{6BB4260C-8051-456A-9BF4-FFDEF712E8B0}" type="sibTrans" cxnId="{BF1CA112-FDCC-4A9A-AE15-6812ECAA4C6B}">
      <dgm:prSet/>
      <dgm:spPr/>
      <dgm:t>
        <a:bodyPr/>
        <a:lstStyle/>
        <a:p>
          <a:endParaRPr lang="en-US" sz="2400" b="1">
            <a:latin typeface="Garamond" panose="02020404030301010803" pitchFamily="18" charset="0"/>
          </a:endParaRPr>
        </a:p>
      </dgm:t>
    </dgm:pt>
    <dgm:pt modelId="{8FEB2F25-F595-4369-B950-F279A1BEB59C}">
      <dgm:prSet phldrT="[Texto]" custT="1"/>
      <dgm:spPr>
        <a:solidFill>
          <a:srgbClr val="990099">
            <a:alpha val="20000"/>
          </a:srgbClr>
        </a:solidFill>
      </dgm:spPr>
      <dgm:t>
        <a:bodyPr/>
        <a:lstStyle/>
        <a:p>
          <a:pPr algn="ctr">
            <a:lnSpc>
              <a:spcPct val="150000"/>
            </a:lnSpc>
          </a:pPr>
          <a:r>
            <a:rPr lang="en-US" sz="1800" b="1" dirty="0">
              <a:latin typeface="Garamond" panose="02020404030301010803" pitchFamily="18" charset="0"/>
              <a:cs typeface="Times New Roman" panose="02020603050405020304" pitchFamily="18" charset="0"/>
            </a:rPr>
            <a:t>↑ </a:t>
          </a:r>
          <a:r>
            <a:rPr lang="en-US" sz="1800" b="1" dirty="0" err="1">
              <a:latin typeface="Garamond" panose="02020404030301010803" pitchFamily="18" charset="0"/>
              <a:cs typeface="Times New Roman" panose="02020603050405020304" pitchFamily="18" charset="0"/>
            </a:rPr>
            <a:t>Cesáreas</a:t>
          </a:r>
          <a:r>
            <a:rPr lang="en-US" sz="1800" b="1" dirty="0">
              <a:latin typeface="Garamond" panose="02020404030301010803" pitchFamily="18" charset="0"/>
              <a:cs typeface="Times New Roman" panose="02020603050405020304" pitchFamily="18" charset="0"/>
            </a:rPr>
            <a:t> 45%</a:t>
          </a:r>
          <a:endParaRPr lang="en-US" sz="1800" b="1" dirty="0">
            <a:latin typeface="Garamond" panose="02020404030301010803" pitchFamily="18" charset="0"/>
          </a:endParaRPr>
        </a:p>
      </dgm:t>
    </dgm:pt>
    <dgm:pt modelId="{7FB78C3D-3456-4086-92CF-6F7D406E7978}" type="parTrans" cxnId="{82B2A22D-2CEE-42CD-99A8-1193314DECCC}">
      <dgm:prSet/>
      <dgm:spPr/>
      <dgm:t>
        <a:bodyPr/>
        <a:lstStyle/>
        <a:p>
          <a:endParaRPr lang="en-US" sz="2400" b="1">
            <a:latin typeface="Garamond" panose="02020404030301010803" pitchFamily="18" charset="0"/>
          </a:endParaRPr>
        </a:p>
      </dgm:t>
    </dgm:pt>
    <dgm:pt modelId="{FF649E06-E732-4A8D-A8CF-3DD89895E4FA}" type="sibTrans" cxnId="{82B2A22D-2CEE-42CD-99A8-1193314DECCC}">
      <dgm:prSet/>
      <dgm:spPr/>
      <dgm:t>
        <a:bodyPr/>
        <a:lstStyle/>
        <a:p>
          <a:endParaRPr lang="en-US" sz="2400" b="1">
            <a:latin typeface="Garamond" panose="02020404030301010803" pitchFamily="18" charset="0"/>
          </a:endParaRPr>
        </a:p>
      </dgm:t>
    </dgm:pt>
    <dgm:pt modelId="{B1D28560-43CA-4168-B433-0FD86DA2BF7D}">
      <dgm:prSet phldrT="[Texto]" custT="1"/>
      <dgm:spPr>
        <a:solidFill>
          <a:srgbClr val="990099">
            <a:alpha val="20000"/>
          </a:srgbClr>
        </a:solidFill>
      </dgm:spPr>
      <dgm:t>
        <a:bodyPr/>
        <a:lstStyle/>
        <a:p>
          <a:pPr>
            <a:lnSpc>
              <a:spcPct val="150000"/>
            </a:lnSpc>
          </a:pPr>
          <a:r>
            <a:rPr lang="es-ES" sz="1700" b="1" dirty="0">
              <a:latin typeface="Garamond" panose="02020404030301010803" pitchFamily="18" charset="0"/>
            </a:rPr>
            <a:t>Preeclampsia</a:t>
          </a:r>
          <a:r>
            <a:rPr lang="es-ES" sz="1800" b="1" dirty="0">
              <a:latin typeface="Garamond" panose="02020404030301010803" pitchFamily="18" charset="0"/>
            </a:rPr>
            <a:t> 12%</a:t>
          </a:r>
          <a:endParaRPr lang="en-US" sz="1800" b="1" dirty="0">
            <a:latin typeface="Garamond" panose="02020404030301010803" pitchFamily="18" charset="0"/>
          </a:endParaRPr>
        </a:p>
      </dgm:t>
    </dgm:pt>
    <dgm:pt modelId="{F7CFE43E-F1CB-4D14-B050-851D28ED231C}" type="parTrans" cxnId="{42618337-B148-40B0-AA96-D9BF26BE7176}">
      <dgm:prSet/>
      <dgm:spPr/>
      <dgm:t>
        <a:bodyPr/>
        <a:lstStyle/>
        <a:p>
          <a:endParaRPr lang="en-US" sz="2400" b="1">
            <a:latin typeface="Garamond" panose="02020404030301010803" pitchFamily="18" charset="0"/>
          </a:endParaRPr>
        </a:p>
      </dgm:t>
    </dgm:pt>
    <dgm:pt modelId="{6F07BF78-0259-4A66-9228-416A5FEEC55D}" type="sibTrans" cxnId="{42618337-B148-40B0-AA96-D9BF26BE7176}">
      <dgm:prSet/>
      <dgm:spPr/>
      <dgm:t>
        <a:bodyPr/>
        <a:lstStyle/>
        <a:p>
          <a:endParaRPr lang="en-US" sz="2400" b="1">
            <a:latin typeface="Garamond" panose="02020404030301010803" pitchFamily="18" charset="0"/>
          </a:endParaRPr>
        </a:p>
      </dgm:t>
    </dgm:pt>
    <dgm:pt modelId="{EF2DB1C6-CD62-45F8-BD62-79072ECA5D5A}">
      <dgm:prSet phldrT="[Texto]" custT="1"/>
      <dgm:spPr>
        <a:solidFill>
          <a:srgbClr val="990099">
            <a:alpha val="20000"/>
          </a:srgbClr>
        </a:solidFill>
      </dgm:spPr>
      <dgm:t>
        <a:bodyPr/>
        <a:lstStyle/>
        <a:p>
          <a:pPr>
            <a:lnSpc>
              <a:spcPct val="150000"/>
            </a:lnSpc>
          </a:pPr>
          <a:r>
            <a:rPr lang="es-ES" sz="1800" b="1" dirty="0">
              <a:latin typeface="Garamond" panose="02020404030301010803" pitchFamily="18" charset="0"/>
            </a:rPr>
            <a:t>Parto prematuro 16%</a:t>
          </a:r>
          <a:endParaRPr lang="en-US" sz="1800" b="1" dirty="0">
            <a:latin typeface="Garamond" panose="02020404030301010803" pitchFamily="18" charset="0"/>
          </a:endParaRPr>
        </a:p>
      </dgm:t>
    </dgm:pt>
    <dgm:pt modelId="{3CA90BF6-6EC9-4141-921A-9AD6037918CA}" type="parTrans" cxnId="{D6A699A7-5D97-4A14-8B45-B844CDD79E84}">
      <dgm:prSet/>
      <dgm:spPr/>
      <dgm:t>
        <a:bodyPr/>
        <a:lstStyle/>
        <a:p>
          <a:endParaRPr lang="en-US" sz="2400" b="1">
            <a:latin typeface="Garamond" panose="02020404030301010803" pitchFamily="18" charset="0"/>
          </a:endParaRPr>
        </a:p>
      </dgm:t>
    </dgm:pt>
    <dgm:pt modelId="{0F4AEA19-45C3-444E-B42F-1A8944BB9420}" type="sibTrans" cxnId="{D6A699A7-5D97-4A14-8B45-B844CDD79E84}">
      <dgm:prSet/>
      <dgm:spPr/>
      <dgm:t>
        <a:bodyPr/>
        <a:lstStyle/>
        <a:p>
          <a:endParaRPr lang="en-US" sz="2400" b="1">
            <a:latin typeface="Garamond" panose="02020404030301010803" pitchFamily="18" charset="0"/>
          </a:endParaRPr>
        </a:p>
      </dgm:t>
    </dgm:pt>
    <dgm:pt modelId="{CFB75D17-24FB-478F-811A-8AD3810067A0}">
      <dgm:prSet phldrT="[Texto]" custT="1"/>
      <dgm:spPr>
        <a:solidFill>
          <a:srgbClr val="990099">
            <a:alpha val="20000"/>
          </a:srgbClr>
        </a:solidFill>
      </dgm:spPr>
      <dgm:t>
        <a:bodyPr/>
        <a:lstStyle/>
        <a:p>
          <a:r>
            <a:rPr lang="es-ES" sz="1700" b="1" dirty="0">
              <a:latin typeface="Garamond" panose="02020404030301010803" pitchFamily="18" charset="0"/>
            </a:rPr>
            <a:t>Hemorragia</a:t>
          </a:r>
          <a:endParaRPr lang="en-US" sz="1700" b="1" dirty="0">
            <a:latin typeface="Garamond" panose="02020404030301010803" pitchFamily="18" charset="0"/>
          </a:endParaRPr>
        </a:p>
      </dgm:t>
    </dgm:pt>
    <dgm:pt modelId="{FE3DD17B-7C4A-4682-BA0C-0B77A354CAE8}" type="parTrans" cxnId="{91B2273B-17DF-4B1B-B559-D3683D8B8A08}">
      <dgm:prSet/>
      <dgm:spPr/>
      <dgm:t>
        <a:bodyPr/>
        <a:lstStyle/>
        <a:p>
          <a:endParaRPr lang="en-US" sz="2400" b="1">
            <a:latin typeface="Garamond" panose="02020404030301010803" pitchFamily="18" charset="0"/>
          </a:endParaRPr>
        </a:p>
      </dgm:t>
    </dgm:pt>
    <dgm:pt modelId="{B6F2D5EF-B5A0-48D5-BBE2-423D1ACDBBC8}" type="sibTrans" cxnId="{91B2273B-17DF-4B1B-B559-D3683D8B8A08}">
      <dgm:prSet/>
      <dgm:spPr/>
      <dgm:t>
        <a:bodyPr/>
        <a:lstStyle/>
        <a:p>
          <a:endParaRPr lang="en-US" sz="2400" b="1">
            <a:latin typeface="Garamond" panose="02020404030301010803" pitchFamily="18" charset="0"/>
          </a:endParaRPr>
        </a:p>
      </dgm:t>
    </dgm:pt>
    <dgm:pt modelId="{F6F18F7E-DF4D-4F7C-8336-3D50FBEBD5F1}">
      <dgm:prSet phldrT="[Texto]" custT="1"/>
      <dgm:spPr>
        <a:solidFill>
          <a:srgbClr val="990099">
            <a:alpha val="20000"/>
          </a:srgbClr>
        </a:solidFill>
      </dgm:spPr>
      <dgm:t>
        <a:bodyPr/>
        <a:lstStyle/>
        <a:p>
          <a:r>
            <a:rPr lang="es-ES" sz="2000" b="1" dirty="0">
              <a:latin typeface="Garamond" panose="02020404030301010803" pitchFamily="18" charset="0"/>
            </a:rPr>
            <a:t>Internación</a:t>
          </a:r>
          <a:endParaRPr lang="en-US" sz="2000" b="1" dirty="0">
            <a:latin typeface="Garamond" panose="02020404030301010803" pitchFamily="18" charset="0"/>
          </a:endParaRPr>
        </a:p>
      </dgm:t>
    </dgm:pt>
    <dgm:pt modelId="{2430E48E-D1D7-4C22-940B-1A467D33A7CB}" type="parTrans" cxnId="{52BBAD3E-28DB-414C-B606-89E25FEF4BDC}">
      <dgm:prSet/>
      <dgm:spPr/>
      <dgm:t>
        <a:bodyPr/>
        <a:lstStyle/>
        <a:p>
          <a:endParaRPr lang="en-US" sz="2000" b="1"/>
        </a:p>
      </dgm:t>
    </dgm:pt>
    <dgm:pt modelId="{F9BE8644-7501-4B77-AE13-8DA1C20EDBF1}" type="sibTrans" cxnId="{52BBAD3E-28DB-414C-B606-89E25FEF4BDC}">
      <dgm:prSet/>
      <dgm:spPr/>
      <dgm:t>
        <a:bodyPr/>
        <a:lstStyle/>
        <a:p>
          <a:endParaRPr lang="en-US" sz="2000" b="1"/>
        </a:p>
      </dgm:t>
    </dgm:pt>
    <dgm:pt modelId="{50D570C7-6001-4578-A33C-BF20F3E7B1B9}" type="pres">
      <dgm:prSet presAssocID="{63E9547E-6B71-4D50-A9DC-9276DF0FA56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31891D5-4AAC-4BFD-9877-998FFCD46A03}" type="pres">
      <dgm:prSet presAssocID="{63E9547E-6B71-4D50-A9DC-9276DF0FA56A}" presName="radial" presStyleCnt="0">
        <dgm:presLayoutVars>
          <dgm:animLvl val="ctr"/>
        </dgm:presLayoutVars>
      </dgm:prSet>
      <dgm:spPr/>
    </dgm:pt>
    <dgm:pt modelId="{E5CB21EC-7D97-441B-851C-F5AEA2F8B923}" type="pres">
      <dgm:prSet presAssocID="{6FA2491F-A707-4A41-A5AB-2F5ACDD76434}" presName="centerShape" presStyleLbl="vennNode1" presStyleIdx="0" presStyleCnt="8"/>
      <dgm:spPr/>
      <dgm:t>
        <a:bodyPr/>
        <a:lstStyle/>
        <a:p>
          <a:endParaRPr lang="es-ES"/>
        </a:p>
      </dgm:t>
    </dgm:pt>
    <dgm:pt modelId="{7EBAB338-EE4D-4918-94BB-71010A7460B4}" type="pres">
      <dgm:prSet presAssocID="{9B2F352C-7DD5-4D9A-8B5E-4165827CF4DF}" presName="node" presStyleLbl="vennNode1" presStyleIdx="1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EE3CF82-17B5-497D-9028-6E6DE3375BF1}" type="pres">
      <dgm:prSet presAssocID="{A3DF7A79-8B8D-421D-92C3-19535100F097}" presName="node" presStyleLbl="vennNode1" presStyleIdx="2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480AA50-C910-47CB-B30B-6F1E560F25DF}" type="pres">
      <dgm:prSet presAssocID="{F6F18F7E-DF4D-4F7C-8336-3D50FBEBD5F1}" presName="node" presStyleLbl="vennNode1" presStyleIdx="3" presStyleCnt="8" custScaleX="11184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301BDB2-0E73-4DD4-B308-56E050D1CA43}" type="pres">
      <dgm:prSet presAssocID="{8FEB2F25-F595-4369-B950-F279A1BEB59C}" presName="node" presStyleLbl="vennNode1" presStyleIdx="4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06A1A29-14FB-4E3E-AFDE-F557F8A444E6}" type="pres">
      <dgm:prSet presAssocID="{B1D28560-43CA-4168-B433-0FD86DA2BF7D}" presName="node" presStyleLbl="vennNode1" presStyleIdx="5" presStyleCnt="8" custScaleX="11085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E4D651F-58DA-4486-8557-6557E3E28D6A}" type="pres">
      <dgm:prSet presAssocID="{EF2DB1C6-CD62-45F8-BD62-79072ECA5D5A}" presName="node" presStyleLbl="vennNode1" presStyleIdx="6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12A5518-ECE8-4C35-B8BA-E3DAFA7B635B}" type="pres">
      <dgm:prSet presAssocID="{CFB75D17-24FB-478F-811A-8AD3810067A0}" presName="node" presStyleLbl="vennNode1" presStyleIdx="7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1B2273B-17DF-4B1B-B559-D3683D8B8A08}" srcId="{6FA2491F-A707-4A41-A5AB-2F5ACDD76434}" destId="{CFB75D17-24FB-478F-811A-8AD3810067A0}" srcOrd="6" destOrd="0" parTransId="{FE3DD17B-7C4A-4682-BA0C-0B77A354CAE8}" sibTransId="{B6F2D5EF-B5A0-48D5-BBE2-423D1ACDBBC8}"/>
    <dgm:cxn modelId="{34323CDB-B2EB-48E4-8BAD-E4C02F2DFBFA}" type="presOf" srcId="{EF2DB1C6-CD62-45F8-BD62-79072ECA5D5A}" destId="{5E4D651F-58DA-4486-8557-6557E3E28D6A}" srcOrd="0" destOrd="0" presId="urn:microsoft.com/office/officeart/2005/8/layout/radial3"/>
    <dgm:cxn modelId="{21EFB5EE-6A36-424E-983E-D0314E536F7C}" type="presOf" srcId="{9B2F352C-7DD5-4D9A-8B5E-4165827CF4DF}" destId="{7EBAB338-EE4D-4918-94BB-71010A7460B4}" srcOrd="0" destOrd="0" presId="urn:microsoft.com/office/officeart/2005/8/layout/radial3"/>
    <dgm:cxn modelId="{42618337-B148-40B0-AA96-D9BF26BE7176}" srcId="{6FA2491F-A707-4A41-A5AB-2F5ACDD76434}" destId="{B1D28560-43CA-4168-B433-0FD86DA2BF7D}" srcOrd="4" destOrd="0" parTransId="{F7CFE43E-F1CB-4D14-B050-851D28ED231C}" sibTransId="{6F07BF78-0259-4A66-9228-416A5FEEC55D}"/>
    <dgm:cxn modelId="{82B2A22D-2CEE-42CD-99A8-1193314DECCC}" srcId="{6FA2491F-A707-4A41-A5AB-2F5ACDD76434}" destId="{8FEB2F25-F595-4369-B950-F279A1BEB59C}" srcOrd="3" destOrd="0" parTransId="{7FB78C3D-3456-4086-92CF-6F7D406E7978}" sibTransId="{FF649E06-E732-4A8D-A8CF-3DD89895E4FA}"/>
    <dgm:cxn modelId="{D6A699A7-5D97-4A14-8B45-B844CDD79E84}" srcId="{6FA2491F-A707-4A41-A5AB-2F5ACDD76434}" destId="{EF2DB1C6-CD62-45F8-BD62-79072ECA5D5A}" srcOrd="5" destOrd="0" parTransId="{3CA90BF6-6EC9-4141-921A-9AD6037918CA}" sibTransId="{0F4AEA19-45C3-444E-B42F-1A8944BB9420}"/>
    <dgm:cxn modelId="{82BE721B-7DE9-40E8-8E8E-44A0DDA7853E}" type="presOf" srcId="{8FEB2F25-F595-4369-B950-F279A1BEB59C}" destId="{D301BDB2-0E73-4DD4-B308-56E050D1CA43}" srcOrd="0" destOrd="0" presId="urn:microsoft.com/office/officeart/2005/8/layout/radial3"/>
    <dgm:cxn modelId="{0ECE2E9D-7163-412F-BF47-37A02B45D472}" type="presOf" srcId="{F6F18F7E-DF4D-4F7C-8336-3D50FBEBD5F1}" destId="{1480AA50-C910-47CB-B30B-6F1E560F25DF}" srcOrd="0" destOrd="0" presId="urn:microsoft.com/office/officeart/2005/8/layout/radial3"/>
    <dgm:cxn modelId="{70A246E3-5955-45BD-9BB7-F2B80765436F}" type="presOf" srcId="{B1D28560-43CA-4168-B433-0FD86DA2BF7D}" destId="{006A1A29-14FB-4E3E-AFDE-F557F8A444E6}" srcOrd="0" destOrd="0" presId="urn:microsoft.com/office/officeart/2005/8/layout/radial3"/>
    <dgm:cxn modelId="{B775490C-2854-4628-9A43-67E4BC3BD2FF}" type="presOf" srcId="{A3DF7A79-8B8D-421D-92C3-19535100F097}" destId="{BEE3CF82-17B5-497D-9028-6E6DE3375BF1}" srcOrd="0" destOrd="0" presId="urn:microsoft.com/office/officeart/2005/8/layout/radial3"/>
    <dgm:cxn modelId="{07AE3D78-1697-4632-9631-2AA2053F173B}" srcId="{63E9547E-6B71-4D50-A9DC-9276DF0FA56A}" destId="{6FA2491F-A707-4A41-A5AB-2F5ACDD76434}" srcOrd="0" destOrd="0" parTransId="{F7ADD4BD-B869-4965-B84E-521D6BCEFF1A}" sibTransId="{D1C4E1C7-153F-4A2C-9D77-657928487EEF}"/>
    <dgm:cxn modelId="{3D33B7FF-F18F-4483-81DF-FEED0FC4D877}" srcId="{6FA2491F-A707-4A41-A5AB-2F5ACDD76434}" destId="{9B2F352C-7DD5-4D9A-8B5E-4165827CF4DF}" srcOrd="0" destOrd="0" parTransId="{25C519A2-272F-4A58-8285-F7E343926048}" sibTransId="{3058956B-6D73-43D0-99AA-18DC51EDB2F5}"/>
    <dgm:cxn modelId="{BF1CA112-FDCC-4A9A-AE15-6812ECAA4C6B}" srcId="{6FA2491F-A707-4A41-A5AB-2F5ACDD76434}" destId="{A3DF7A79-8B8D-421D-92C3-19535100F097}" srcOrd="1" destOrd="0" parTransId="{EF045C8D-3C35-430C-844A-F2DE6C704E6F}" sibTransId="{6BB4260C-8051-456A-9BF4-FFDEF712E8B0}"/>
    <dgm:cxn modelId="{52BBAD3E-28DB-414C-B606-89E25FEF4BDC}" srcId="{6FA2491F-A707-4A41-A5AB-2F5ACDD76434}" destId="{F6F18F7E-DF4D-4F7C-8336-3D50FBEBD5F1}" srcOrd="2" destOrd="0" parTransId="{2430E48E-D1D7-4C22-940B-1A467D33A7CB}" sibTransId="{F9BE8644-7501-4B77-AE13-8DA1C20EDBF1}"/>
    <dgm:cxn modelId="{F1601C8B-728D-44C9-945A-6259487F59CE}" type="presOf" srcId="{63E9547E-6B71-4D50-A9DC-9276DF0FA56A}" destId="{50D570C7-6001-4578-A33C-BF20F3E7B1B9}" srcOrd="0" destOrd="0" presId="urn:microsoft.com/office/officeart/2005/8/layout/radial3"/>
    <dgm:cxn modelId="{F052E3D7-1B76-488C-A7CF-20BC7338E3D4}" type="presOf" srcId="{6FA2491F-A707-4A41-A5AB-2F5ACDD76434}" destId="{E5CB21EC-7D97-441B-851C-F5AEA2F8B923}" srcOrd="0" destOrd="0" presId="urn:microsoft.com/office/officeart/2005/8/layout/radial3"/>
    <dgm:cxn modelId="{D6D28218-72B5-4A0C-B837-FE4A4550DA21}" type="presOf" srcId="{CFB75D17-24FB-478F-811A-8AD3810067A0}" destId="{612A5518-ECE8-4C35-B8BA-E3DAFA7B635B}" srcOrd="0" destOrd="0" presId="urn:microsoft.com/office/officeart/2005/8/layout/radial3"/>
    <dgm:cxn modelId="{D37C9B43-2DAE-4932-AE5E-B800A2317F65}" type="presParOf" srcId="{50D570C7-6001-4578-A33C-BF20F3E7B1B9}" destId="{931891D5-4AAC-4BFD-9877-998FFCD46A03}" srcOrd="0" destOrd="0" presId="urn:microsoft.com/office/officeart/2005/8/layout/radial3"/>
    <dgm:cxn modelId="{5B066F3E-B703-4A80-B548-18C084EC31FD}" type="presParOf" srcId="{931891D5-4AAC-4BFD-9877-998FFCD46A03}" destId="{E5CB21EC-7D97-441B-851C-F5AEA2F8B923}" srcOrd="0" destOrd="0" presId="urn:microsoft.com/office/officeart/2005/8/layout/radial3"/>
    <dgm:cxn modelId="{80ED536C-08E8-4102-89CF-213ABE2AC30E}" type="presParOf" srcId="{931891D5-4AAC-4BFD-9877-998FFCD46A03}" destId="{7EBAB338-EE4D-4918-94BB-71010A7460B4}" srcOrd="1" destOrd="0" presId="urn:microsoft.com/office/officeart/2005/8/layout/radial3"/>
    <dgm:cxn modelId="{A58235F8-6BB9-49F1-82FF-DA8DF5F56107}" type="presParOf" srcId="{931891D5-4AAC-4BFD-9877-998FFCD46A03}" destId="{BEE3CF82-17B5-497D-9028-6E6DE3375BF1}" srcOrd="2" destOrd="0" presId="urn:microsoft.com/office/officeart/2005/8/layout/radial3"/>
    <dgm:cxn modelId="{132087FC-A5C2-4E1B-8918-70C92BA9E24E}" type="presParOf" srcId="{931891D5-4AAC-4BFD-9877-998FFCD46A03}" destId="{1480AA50-C910-47CB-B30B-6F1E560F25DF}" srcOrd="3" destOrd="0" presId="urn:microsoft.com/office/officeart/2005/8/layout/radial3"/>
    <dgm:cxn modelId="{47701BF4-824A-492C-AF3C-767B3461CB0A}" type="presParOf" srcId="{931891D5-4AAC-4BFD-9877-998FFCD46A03}" destId="{D301BDB2-0E73-4DD4-B308-56E050D1CA43}" srcOrd="4" destOrd="0" presId="urn:microsoft.com/office/officeart/2005/8/layout/radial3"/>
    <dgm:cxn modelId="{54EC477C-6AB9-4EE0-ADD4-E61EB901927C}" type="presParOf" srcId="{931891D5-4AAC-4BFD-9877-998FFCD46A03}" destId="{006A1A29-14FB-4E3E-AFDE-F557F8A444E6}" srcOrd="5" destOrd="0" presId="urn:microsoft.com/office/officeart/2005/8/layout/radial3"/>
    <dgm:cxn modelId="{2422DC41-9E73-482C-B692-B6D4041A54FC}" type="presParOf" srcId="{931891D5-4AAC-4BFD-9877-998FFCD46A03}" destId="{5E4D651F-58DA-4486-8557-6557E3E28D6A}" srcOrd="6" destOrd="0" presId="urn:microsoft.com/office/officeart/2005/8/layout/radial3"/>
    <dgm:cxn modelId="{D509188B-D3E7-419D-9311-5C1F4FE96064}" type="presParOf" srcId="{931891D5-4AAC-4BFD-9877-998FFCD46A03}" destId="{612A5518-ECE8-4C35-B8BA-E3DAFA7B635B}" srcOrd="7" destOrd="0" presId="urn:microsoft.com/office/officeart/2005/8/layout/radial3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E9547E-6B71-4D50-A9DC-9276DF0FA56A}" type="doc">
      <dgm:prSet loTypeId="urn:microsoft.com/office/officeart/2005/8/layout/radial3" loCatId="cycle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6FA2491F-A707-4A41-A5AB-2F5ACDD76434}">
      <dgm:prSet phldrT="[Texto]" custT="1"/>
      <dgm:spPr/>
      <dgm:t>
        <a:bodyPr/>
        <a:lstStyle/>
        <a:p>
          <a:endParaRPr lang="en-US" sz="7200" b="1" dirty="0">
            <a:latin typeface="Garamond" panose="02020404030301010803" pitchFamily="18" charset="0"/>
          </a:endParaRPr>
        </a:p>
      </dgm:t>
    </dgm:pt>
    <dgm:pt modelId="{F7ADD4BD-B869-4965-B84E-521D6BCEFF1A}" type="parTrans" cxnId="{07AE3D78-1697-4632-9631-2AA2053F173B}">
      <dgm:prSet/>
      <dgm:spPr/>
      <dgm:t>
        <a:bodyPr/>
        <a:lstStyle/>
        <a:p>
          <a:endParaRPr lang="en-US" sz="2400" b="1">
            <a:latin typeface="Garamond" panose="02020404030301010803" pitchFamily="18" charset="0"/>
          </a:endParaRPr>
        </a:p>
      </dgm:t>
    </dgm:pt>
    <dgm:pt modelId="{D1C4E1C7-153F-4A2C-9D77-657928487EEF}" type="sibTrans" cxnId="{07AE3D78-1697-4632-9631-2AA2053F173B}">
      <dgm:prSet/>
      <dgm:spPr/>
      <dgm:t>
        <a:bodyPr/>
        <a:lstStyle/>
        <a:p>
          <a:endParaRPr lang="en-US" sz="2400" b="1">
            <a:latin typeface="Garamond" panose="02020404030301010803" pitchFamily="18" charset="0"/>
          </a:endParaRPr>
        </a:p>
      </dgm:t>
    </dgm:pt>
    <dgm:pt modelId="{9B2F352C-7DD5-4D9A-8B5E-4165827CF4DF}">
      <dgm:prSet phldrT="[Texto]" custT="1"/>
      <dgm:spPr/>
      <dgm:t>
        <a:bodyPr/>
        <a:lstStyle/>
        <a:p>
          <a:pPr>
            <a:lnSpc>
              <a:spcPct val="150000"/>
            </a:lnSpc>
          </a:pPr>
          <a:r>
            <a:rPr lang="es-ES" sz="1800" b="1" dirty="0">
              <a:latin typeface="Garamond" panose="02020404030301010803" pitchFamily="18" charset="0"/>
            </a:rPr>
            <a:t>Bajo peso al nacer</a:t>
          </a:r>
          <a:endParaRPr lang="en-US" sz="1800" b="1" dirty="0">
            <a:latin typeface="Garamond" panose="02020404030301010803" pitchFamily="18" charset="0"/>
          </a:endParaRPr>
        </a:p>
      </dgm:t>
    </dgm:pt>
    <dgm:pt modelId="{25C519A2-272F-4A58-8285-F7E343926048}" type="parTrans" cxnId="{3D33B7FF-F18F-4483-81DF-FEED0FC4D877}">
      <dgm:prSet/>
      <dgm:spPr/>
      <dgm:t>
        <a:bodyPr/>
        <a:lstStyle/>
        <a:p>
          <a:endParaRPr lang="en-US" sz="2400" b="1">
            <a:latin typeface="Garamond" panose="02020404030301010803" pitchFamily="18" charset="0"/>
          </a:endParaRPr>
        </a:p>
      </dgm:t>
    </dgm:pt>
    <dgm:pt modelId="{3058956B-6D73-43D0-99AA-18DC51EDB2F5}" type="sibTrans" cxnId="{3D33B7FF-F18F-4483-81DF-FEED0FC4D877}">
      <dgm:prSet/>
      <dgm:spPr/>
      <dgm:t>
        <a:bodyPr/>
        <a:lstStyle/>
        <a:p>
          <a:endParaRPr lang="en-US" sz="2400" b="1">
            <a:latin typeface="Garamond" panose="02020404030301010803" pitchFamily="18" charset="0"/>
          </a:endParaRPr>
        </a:p>
      </dgm:t>
    </dgm:pt>
    <dgm:pt modelId="{A3DF7A79-8B8D-421D-92C3-19535100F097}">
      <dgm:prSet phldrT="[Texto]" custT="1"/>
      <dgm:spPr/>
      <dgm:t>
        <a:bodyPr/>
        <a:lstStyle/>
        <a:p>
          <a:pPr>
            <a:lnSpc>
              <a:spcPct val="150000"/>
            </a:lnSpc>
          </a:pPr>
          <a:r>
            <a:rPr lang="es-ES" sz="1800" b="1" dirty="0" err="1">
              <a:latin typeface="Garamond" panose="02020404030301010803" pitchFamily="18" charset="0"/>
            </a:rPr>
            <a:t>Prematurez</a:t>
          </a:r>
          <a:endParaRPr lang="en-US" sz="1800" b="1" dirty="0">
            <a:latin typeface="Garamond" panose="02020404030301010803" pitchFamily="18" charset="0"/>
          </a:endParaRPr>
        </a:p>
      </dgm:t>
    </dgm:pt>
    <dgm:pt modelId="{EF045C8D-3C35-430C-844A-F2DE6C704E6F}" type="parTrans" cxnId="{BF1CA112-FDCC-4A9A-AE15-6812ECAA4C6B}">
      <dgm:prSet/>
      <dgm:spPr/>
      <dgm:t>
        <a:bodyPr/>
        <a:lstStyle/>
        <a:p>
          <a:endParaRPr lang="en-US" sz="2400" b="1">
            <a:latin typeface="Garamond" panose="02020404030301010803" pitchFamily="18" charset="0"/>
          </a:endParaRPr>
        </a:p>
      </dgm:t>
    </dgm:pt>
    <dgm:pt modelId="{6BB4260C-8051-456A-9BF4-FFDEF712E8B0}" type="sibTrans" cxnId="{BF1CA112-FDCC-4A9A-AE15-6812ECAA4C6B}">
      <dgm:prSet/>
      <dgm:spPr/>
      <dgm:t>
        <a:bodyPr/>
        <a:lstStyle/>
        <a:p>
          <a:endParaRPr lang="en-US" sz="2400" b="1">
            <a:latin typeface="Garamond" panose="02020404030301010803" pitchFamily="18" charset="0"/>
          </a:endParaRPr>
        </a:p>
      </dgm:t>
    </dgm:pt>
    <dgm:pt modelId="{8FEB2F25-F595-4369-B950-F279A1BEB59C}">
      <dgm:prSet phldrT="[Texto]" custT="1"/>
      <dgm:spPr/>
      <dgm:t>
        <a:bodyPr/>
        <a:lstStyle/>
        <a:p>
          <a:pPr algn="ctr">
            <a:lnSpc>
              <a:spcPct val="150000"/>
            </a:lnSpc>
          </a:pPr>
          <a:r>
            <a:rPr lang="en-US" sz="1800" b="1" dirty="0" err="1">
              <a:latin typeface="Garamond" panose="02020404030301010803" pitchFamily="18" charset="0"/>
              <a:cs typeface="Times New Roman" panose="02020603050405020304" pitchFamily="18" charset="0"/>
            </a:rPr>
            <a:t>Anomalías</a:t>
          </a:r>
          <a:r>
            <a:rPr lang="en-US" sz="1800" b="1" dirty="0">
              <a:latin typeface="Garamond" panose="02020404030301010803" pitchFamily="18" charset="0"/>
              <a:cs typeface="Times New Roman" panose="02020603050405020304" pitchFamily="18" charset="0"/>
            </a:rPr>
            <a:t> </a:t>
          </a:r>
          <a:r>
            <a:rPr lang="en-US" sz="1800" b="1" dirty="0" err="1">
              <a:latin typeface="Garamond" panose="02020404030301010803" pitchFamily="18" charset="0"/>
              <a:cs typeface="Times New Roman" panose="02020603050405020304" pitchFamily="18" charset="0"/>
            </a:rPr>
            <a:t>congénitas</a:t>
          </a:r>
          <a:endParaRPr lang="en-US" sz="1800" b="1" dirty="0">
            <a:latin typeface="Garamond" panose="02020404030301010803" pitchFamily="18" charset="0"/>
          </a:endParaRPr>
        </a:p>
      </dgm:t>
    </dgm:pt>
    <dgm:pt modelId="{7FB78C3D-3456-4086-92CF-6F7D406E7978}" type="parTrans" cxnId="{82B2A22D-2CEE-42CD-99A8-1193314DECCC}">
      <dgm:prSet/>
      <dgm:spPr/>
      <dgm:t>
        <a:bodyPr/>
        <a:lstStyle/>
        <a:p>
          <a:endParaRPr lang="en-US" sz="2400" b="1">
            <a:latin typeface="Garamond" panose="02020404030301010803" pitchFamily="18" charset="0"/>
          </a:endParaRPr>
        </a:p>
      </dgm:t>
    </dgm:pt>
    <dgm:pt modelId="{FF649E06-E732-4A8D-A8CF-3DD89895E4FA}" type="sibTrans" cxnId="{82B2A22D-2CEE-42CD-99A8-1193314DECCC}">
      <dgm:prSet/>
      <dgm:spPr/>
      <dgm:t>
        <a:bodyPr/>
        <a:lstStyle/>
        <a:p>
          <a:endParaRPr lang="en-US" sz="2400" b="1">
            <a:latin typeface="Garamond" panose="02020404030301010803" pitchFamily="18" charset="0"/>
          </a:endParaRPr>
        </a:p>
      </dgm:t>
    </dgm:pt>
    <dgm:pt modelId="{B1D28560-43CA-4168-B433-0FD86DA2BF7D}">
      <dgm:prSet phldrT="[Texto]" custT="1"/>
      <dgm:spPr/>
      <dgm:t>
        <a:bodyPr/>
        <a:lstStyle/>
        <a:p>
          <a:pPr>
            <a:lnSpc>
              <a:spcPct val="150000"/>
            </a:lnSpc>
          </a:pPr>
          <a:r>
            <a:rPr lang="es-ES" sz="1700" b="1" dirty="0">
              <a:latin typeface="Garamond" panose="02020404030301010803" pitchFamily="18" charset="0"/>
            </a:rPr>
            <a:t>Anencefalia </a:t>
          </a:r>
          <a:r>
            <a:rPr lang="es-ES" sz="1800" b="1" dirty="0" err="1">
              <a:latin typeface="Garamond" panose="02020404030301010803" pitchFamily="18" charset="0"/>
            </a:rPr>
            <a:t>Mirocefalia</a:t>
          </a:r>
          <a:r>
            <a:rPr lang="es-ES" sz="1800" b="1" dirty="0">
              <a:latin typeface="Garamond" panose="02020404030301010803" pitchFamily="18" charset="0"/>
            </a:rPr>
            <a:t> </a:t>
          </a:r>
          <a:r>
            <a:rPr lang="es-ES" sz="1700" b="1" dirty="0">
              <a:latin typeface="Garamond" panose="02020404030301010803" pitchFamily="18" charset="0"/>
            </a:rPr>
            <a:t>Espina bífida</a:t>
          </a:r>
          <a:endParaRPr lang="en-US" sz="1800" b="1" dirty="0">
            <a:latin typeface="Garamond" panose="02020404030301010803" pitchFamily="18" charset="0"/>
          </a:endParaRPr>
        </a:p>
      </dgm:t>
    </dgm:pt>
    <dgm:pt modelId="{F7CFE43E-F1CB-4D14-B050-851D28ED231C}" type="parTrans" cxnId="{42618337-B148-40B0-AA96-D9BF26BE7176}">
      <dgm:prSet/>
      <dgm:spPr/>
      <dgm:t>
        <a:bodyPr/>
        <a:lstStyle/>
        <a:p>
          <a:endParaRPr lang="en-US" sz="2400" b="1">
            <a:latin typeface="Garamond" panose="02020404030301010803" pitchFamily="18" charset="0"/>
          </a:endParaRPr>
        </a:p>
      </dgm:t>
    </dgm:pt>
    <dgm:pt modelId="{6F07BF78-0259-4A66-9228-416A5FEEC55D}" type="sibTrans" cxnId="{42618337-B148-40B0-AA96-D9BF26BE7176}">
      <dgm:prSet/>
      <dgm:spPr/>
      <dgm:t>
        <a:bodyPr/>
        <a:lstStyle/>
        <a:p>
          <a:endParaRPr lang="en-US" sz="2400" b="1">
            <a:latin typeface="Garamond" panose="02020404030301010803" pitchFamily="18" charset="0"/>
          </a:endParaRPr>
        </a:p>
      </dgm:t>
    </dgm:pt>
    <dgm:pt modelId="{F6F18F7E-DF4D-4F7C-8336-3D50FBEBD5F1}">
      <dgm:prSet phldrT="[Texto]" custT="1"/>
      <dgm:spPr/>
      <dgm:t>
        <a:bodyPr/>
        <a:lstStyle/>
        <a:p>
          <a:r>
            <a:rPr lang="es-ES" sz="2000" b="1" dirty="0">
              <a:latin typeface="Garamond" panose="02020404030301010803" pitchFamily="18" charset="0"/>
            </a:rPr>
            <a:t>Sufrimiento fetal</a:t>
          </a:r>
          <a:endParaRPr lang="en-US" sz="2000" b="1" dirty="0">
            <a:latin typeface="Garamond" panose="02020404030301010803" pitchFamily="18" charset="0"/>
          </a:endParaRPr>
        </a:p>
      </dgm:t>
    </dgm:pt>
    <dgm:pt modelId="{2430E48E-D1D7-4C22-940B-1A467D33A7CB}" type="parTrans" cxnId="{52BBAD3E-28DB-414C-B606-89E25FEF4BDC}">
      <dgm:prSet/>
      <dgm:spPr/>
      <dgm:t>
        <a:bodyPr/>
        <a:lstStyle/>
        <a:p>
          <a:endParaRPr lang="en-US" sz="2000" b="1"/>
        </a:p>
      </dgm:t>
    </dgm:pt>
    <dgm:pt modelId="{F9BE8644-7501-4B77-AE13-8DA1C20EDBF1}" type="sibTrans" cxnId="{52BBAD3E-28DB-414C-B606-89E25FEF4BDC}">
      <dgm:prSet/>
      <dgm:spPr/>
      <dgm:t>
        <a:bodyPr/>
        <a:lstStyle/>
        <a:p>
          <a:endParaRPr lang="en-US" sz="2000" b="1"/>
        </a:p>
      </dgm:t>
    </dgm:pt>
    <dgm:pt modelId="{D428A820-4F1A-4239-9983-DE650A184D19}">
      <dgm:prSet phldrT="[Texto]" custT="1"/>
      <dgm:spPr/>
      <dgm:t>
        <a:bodyPr/>
        <a:lstStyle/>
        <a:p>
          <a:pPr>
            <a:lnSpc>
              <a:spcPct val="150000"/>
            </a:lnSpc>
          </a:pPr>
          <a:r>
            <a:rPr lang="es-ES" sz="1800" b="1" dirty="0">
              <a:latin typeface="Garamond" panose="02020404030301010803" pitchFamily="18" charset="0"/>
            </a:rPr>
            <a:t>Aborto</a:t>
          </a:r>
          <a:endParaRPr lang="en-US" sz="1800" b="1" dirty="0">
            <a:latin typeface="Garamond" panose="02020404030301010803" pitchFamily="18" charset="0"/>
          </a:endParaRPr>
        </a:p>
      </dgm:t>
    </dgm:pt>
    <dgm:pt modelId="{5681FFAF-C7C1-4EBE-B8B7-24071D235A86}" type="parTrans" cxnId="{12AA31A2-E3BA-4E86-BE88-755CF46F601A}">
      <dgm:prSet/>
      <dgm:spPr/>
      <dgm:t>
        <a:bodyPr/>
        <a:lstStyle/>
        <a:p>
          <a:endParaRPr lang="en-US"/>
        </a:p>
      </dgm:t>
    </dgm:pt>
    <dgm:pt modelId="{A923C189-958C-493C-9765-C314690327F1}" type="sibTrans" cxnId="{12AA31A2-E3BA-4E86-BE88-755CF46F601A}">
      <dgm:prSet/>
      <dgm:spPr/>
      <dgm:t>
        <a:bodyPr/>
        <a:lstStyle/>
        <a:p>
          <a:endParaRPr lang="en-US"/>
        </a:p>
      </dgm:t>
    </dgm:pt>
    <dgm:pt modelId="{50D570C7-6001-4578-A33C-BF20F3E7B1B9}" type="pres">
      <dgm:prSet presAssocID="{63E9547E-6B71-4D50-A9DC-9276DF0FA56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31891D5-4AAC-4BFD-9877-998FFCD46A03}" type="pres">
      <dgm:prSet presAssocID="{63E9547E-6B71-4D50-A9DC-9276DF0FA56A}" presName="radial" presStyleCnt="0">
        <dgm:presLayoutVars>
          <dgm:animLvl val="ctr"/>
        </dgm:presLayoutVars>
      </dgm:prSet>
      <dgm:spPr/>
    </dgm:pt>
    <dgm:pt modelId="{E5CB21EC-7D97-441B-851C-F5AEA2F8B923}" type="pres">
      <dgm:prSet presAssocID="{6FA2491F-A707-4A41-A5AB-2F5ACDD76434}" presName="centerShape" presStyleLbl="vennNode1" presStyleIdx="0" presStyleCnt="7"/>
      <dgm:spPr/>
      <dgm:t>
        <a:bodyPr/>
        <a:lstStyle/>
        <a:p>
          <a:endParaRPr lang="es-ES"/>
        </a:p>
      </dgm:t>
    </dgm:pt>
    <dgm:pt modelId="{7EBAB338-EE4D-4918-94BB-71010A7460B4}" type="pres">
      <dgm:prSet presAssocID="{9B2F352C-7DD5-4D9A-8B5E-4165827CF4DF}" presName="node" presStyleLbl="vennNode1" presStyleIdx="1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EE3CF82-17B5-497D-9028-6E6DE3375BF1}" type="pres">
      <dgm:prSet presAssocID="{A3DF7A79-8B8D-421D-92C3-19535100F097}" presName="node" presStyleLbl="vennNode1" presStyleIdx="2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480AA50-C910-47CB-B30B-6F1E560F25DF}" type="pres">
      <dgm:prSet presAssocID="{F6F18F7E-DF4D-4F7C-8336-3D50FBEBD5F1}" presName="node" presStyleLbl="vennNode1" presStyleIdx="3" presStyleCnt="7" custScaleX="11184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301BDB2-0E73-4DD4-B308-56E050D1CA43}" type="pres">
      <dgm:prSet presAssocID="{8FEB2F25-F595-4369-B950-F279A1BEB59C}" presName="node" presStyleLbl="vennNode1" presStyleIdx="4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06A1A29-14FB-4E3E-AFDE-F557F8A444E6}" type="pres">
      <dgm:prSet presAssocID="{B1D28560-43CA-4168-B433-0FD86DA2BF7D}" presName="node" presStyleLbl="vennNode1" presStyleIdx="5" presStyleCnt="7" custScaleX="11085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8214719-F184-45F6-AAC6-EC5E3BD3AE35}" type="pres">
      <dgm:prSet presAssocID="{D428A820-4F1A-4239-9983-DE650A184D19}" presName="node" presStyleLbl="vennNode1" presStyleIdx="6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1EFB5EE-6A36-424E-983E-D0314E536F7C}" type="presOf" srcId="{9B2F352C-7DD5-4D9A-8B5E-4165827CF4DF}" destId="{7EBAB338-EE4D-4918-94BB-71010A7460B4}" srcOrd="0" destOrd="0" presId="urn:microsoft.com/office/officeart/2005/8/layout/radial3"/>
    <dgm:cxn modelId="{42618337-B148-40B0-AA96-D9BF26BE7176}" srcId="{6FA2491F-A707-4A41-A5AB-2F5ACDD76434}" destId="{B1D28560-43CA-4168-B433-0FD86DA2BF7D}" srcOrd="4" destOrd="0" parTransId="{F7CFE43E-F1CB-4D14-B050-851D28ED231C}" sibTransId="{6F07BF78-0259-4A66-9228-416A5FEEC55D}"/>
    <dgm:cxn modelId="{82B2A22D-2CEE-42CD-99A8-1193314DECCC}" srcId="{6FA2491F-A707-4A41-A5AB-2F5ACDD76434}" destId="{8FEB2F25-F595-4369-B950-F279A1BEB59C}" srcOrd="3" destOrd="0" parTransId="{7FB78C3D-3456-4086-92CF-6F7D406E7978}" sibTransId="{FF649E06-E732-4A8D-A8CF-3DD89895E4FA}"/>
    <dgm:cxn modelId="{82BE721B-7DE9-40E8-8E8E-44A0DDA7853E}" type="presOf" srcId="{8FEB2F25-F595-4369-B950-F279A1BEB59C}" destId="{D301BDB2-0E73-4DD4-B308-56E050D1CA43}" srcOrd="0" destOrd="0" presId="urn:microsoft.com/office/officeart/2005/8/layout/radial3"/>
    <dgm:cxn modelId="{0ECE2E9D-7163-412F-BF47-37A02B45D472}" type="presOf" srcId="{F6F18F7E-DF4D-4F7C-8336-3D50FBEBD5F1}" destId="{1480AA50-C910-47CB-B30B-6F1E560F25DF}" srcOrd="0" destOrd="0" presId="urn:microsoft.com/office/officeart/2005/8/layout/radial3"/>
    <dgm:cxn modelId="{70A246E3-5955-45BD-9BB7-F2B80765436F}" type="presOf" srcId="{B1D28560-43CA-4168-B433-0FD86DA2BF7D}" destId="{006A1A29-14FB-4E3E-AFDE-F557F8A444E6}" srcOrd="0" destOrd="0" presId="urn:microsoft.com/office/officeart/2005/8/layout/radial3"/>
    <dgm:cxn modelId="{B775490C-2854-4628-9A43-67E4BC3BD2FF}" type="presOf" srcId="{A3DF7A79-8B8D-421D-92C3-19535100F097}" destId="{BEE3CF82-17B5-497D-9028-6E6DE3375BF1}" srcOrd="0" destOrd="0" presId="urn:microsoft.com/office/officeart/2005/8/layout/radial3"/>
    <dgm:cxn modelId="{07AE3D78-1697-4632-9631-2AA2053F173B}" srcId="{63E9547E-6B71-4D50-A9DC-9276DF0FA56A}" destId="{6FA2491F-A707-4A41-A5AB-2F5ACDD76434}" srcOrd="0" destOrd="0" parTransId="{F7ADD4BD-B869-4965-B84E-521D6BCEFF1A}" sibTransId="{D1C4E1C7-153F-4A2C-9D77-657928487EEF}"/>
    <dgm:cxn modelId="{3D33B7FF-F18F-4483-81DF-FEED0FC4D877}" srcId="{6FA2491F-A707-4A41-A5AB-2F5ACDD76434}" destId="{9B2F352C-7DD5-4D9A-8B5E-4165827CF4DF}" srcOrd="0" destOrd="0" parTransId="{25C519A2-272F-4A58-8285-F7E343926048}" sibTransId="{3058956B-6D73-43D0-99AA-18DC51EDB2F5}"/>
    <dgm:cxn modelId="{BF1CA112-FDCC-4A9A-AE15-6812ECAA4C6B}" srcId="{6FA2491F-A707-4A41-A5AB-2F5ACDD76434}" destId="{A3DF7A79-8B8D-421D-92C3-19535100F097}" srcOrd="1" destOrd="0" parTransId="{EF045C8D-3C35-430C-844A-F2DE6C704E6F}" sibTransId="{6BB4260C-8051-456A-9BF4-FFDEF712E8B0}"/>
    <dgm:cxn modelId="{52BBAD3E-28DB-414C-B606-89E25FEF4BDC}" srcId="{6FA2491F-A707-4A41-A5AB-2F5ACDD76434}" destId="{F6F18F7E-DF4D-4F7C-8336-3D50FBEBD5F1}" srcOrd="2" destOrd="0" parTransId="{2430E48E-D1D7-4C22-940B-1A467D33A7CB}" sibTransId="{F9BE8644-7501-4B77-AE13-8DA1C20EDBF1}"/>
    <dgm:cxn modelId="{F1601C8B-728D-44C9-945A-6259487F59CE}" type="presOf" srcId="{63E9547E-6B71-4D50-A9DC-9276DF0FA56A}" destId="{50D570C7-6001-4578-A33C-BF20F3E7B1B9}" srcOrd="0" destOrd="0" presId="urn:microsoft.com/office/officeart/2005/8/layout/radial3"/>
    <dgm:cxn modelId="{F052E3D7-1B76-488C-A7CF-20BC7338E3D4}" type="presOf" srcId="{6FA2491F-A707-4A41-A5AB-2F5ACDD76434}" destId="{E5CB21EC-7D97-441B-851C-F5AEA2F8B923}" srcOrd="0" destOrd="0" presId="urn:microsoft.com/office/officeart/2005/8/layout/radial3"/>
    <dgm:cxn modelId="{12AA31A2-E3BA-4E86-BE88-755CF46F601A}" srcId="{6FA2491F-A707-4A41-A5AB-2F5ACDD76434}" destId="{D428A820-4F1A-4239-9983-DE650A184D19}" srcOrd="5" destOrd="0" parTransId="{5681FFAF-C7C1-4EBE-B8B7-24071D235A86}" sibTransId="{A923C189-958C-493C-9765-C314690327F1}"/>
    <dgm:cxn modelId="{3764FD56-593D-4DA1-9F6A-DA7DCB8815F5}" type="presOf" srcId="{D428A820-4F1A-4239-9983-DE650A184D19}" destId="{B8214719-F184-45F6-AAC6-EC5E3BD3AE35}" srcOrd="0" destOrd="0" presId="urn:microsoft.com/office/officeart/2005/8/layout/radial3"/>
    <dgm:cxn modelId="{D37C9B43-2DAE-4932-AE5E-B800A2317F65}" type="presParOf" srcId="{50D570C7-6001-4578-A33C-BF20F3E7B1B9}" destId="{931891D5-4AAC-4BFD-9877-998FFCD46A03}" srcOrd="0" destOrd="0" presId="urn:microsoft.com/office/officeart/2005/8/layout/radial3"/>
    <dgm:cxn modelId="{5B066F3E-B703-4A80-B548-18C084EC31FD}" type="presParOf" srcId="{931891D5-4AAC-4BFD-9877-998FFCD46A03}" destId="{E5CB21EC-7D97-441B-851C-F5AEA2F8B923}" srcOrd="0" destOrd="0" presId="urn:microsoft.com/office/officeart/2005/8/layout/radial3"/>
    <dgm:cxn modelId="{80ED536C-08E8-4102-89CF-213ABE2AC30E}" type="presParOf" srcId="{931891D5-4AAC-4BFD-9877-998FFCD46A03}" destId="{7EBAB338-EE4D-4918-94BB-71010A7460B4}" srcOrd="1" destOrd="0" presId="urn:microsoft.com/office/officeart/2005/8/layout/radial3"/>
    <dgm:cxn modelId="{A58235F8-6BB9-49F1-82FF-DA8DF5F56107}" type="presParOf" srcId="{931891D5-4AAC-4BFD-9877-998FFCD46A03}" destId="{BEE3CF82-17B5-497D-9028-6E6DE3375BF1}" srcOrd="2" destOrd="0" presId="urn:microsoft.com/office/officeart/2005/8/layout/radial3"/>
    <dgm:cxn modelId="{132087FC-A5C2-4E1B-8918-70C92BA9E24E}" type="presParOf" srcId="{931891D5-4AAC-4BFD-9877-998FFCD46A03}" destId="{1480AA50-C910-47CB-B30B-6F1E560F25DF}" srcOrd="3" destOrd="0" presId="urn:microsoft.com/office/officeart/2005/8/layout/radial3"/>
    <dgm:cxn modelId="{47701BF4-824A-492C-AF3C-767B3461CB0A}" type="presParOf" srcId="{931891D5-4AAC-4BFD-9877-998FFCD46A03}" destId="{D301BDB2-0E73-4DD4-B308-56E050D1CA43}" srcOrd="4" destOrd="0" presId="urn:microsoft.com/office/officeart/2005/8/layout/radial3"/>
    <dgm:cxn modelId="{54EC477C-6AB9-4EE0-ADD4-E61EB901927C}" type="presParOf" srcId="{931891D5-4AAC-4BFD-9877-998FFCD46A03}" destId="{006A1A29-14FB-4E3E-AFDE-F557F8A444E6}" srcOrd="5" destOrd="0" presId="urn:microsoft.com/office/officeart/2005/8/layout/radial3"/>
    <dgm:cxn modelId="{589ACDBE-0C0E-40B1-BC7C-2779A02E8F08}" type="presParOf" srcId="{931891D5-4AAC-4BFD-9877-998FFCD46A03}" destId="{B8214719-F184-45F6-AAC6-EC5E3BD3AE35}" srcOrd="6" destOrd="0" presId="urn:microsoft.com/office/officeart/2005/8/layout/radial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CB21EC-7D97-441B-851C-F5AEA2F8B923}">
      <dsp:nvSpPr>
        <dsp:cNvPr id="0" name=""/>
        <dsp:cNvSpPr/>
      </dsp:nvSpPr>
      <dsp:spPr>
        <a:xfrm>
          <a:off x="2707495" y="1396029"/>
          <a:ext cx="3339165" cy="3339165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200" b="1" kern="1200" dirty="0">
            <a:latin typeface="Garamond" panose="02020404030301010803" pitchFamily="18" charset="0"/>
          </a:endParaRPr>
        </a:p>
      </dsp:txBody>
      <dsp:txXfrm>
        <a:off x="3196504" y="1885038"/>
        <a:ext cx="2361147" cy="2361147"/>
      </dsp:txXfrm>
    </dsp:sp>
    <dsp:sp modelId="{7EBAB338-EE4D-4918-94BB-71010A7460B4}">
      <dsp:nvSpPr>
        <dsp:cNvPr id="0" name=""/>
        <dsp:cNvSpPr/>
      </dsp:nvSpPr>
      <dsp:spPr>
        <a:xfrm>
          <a:off x="3542287" y="55029"/>
          <a:ext cx="1669582" cy="1669582"/>
        </a:xfrm>
        <a:prstGeom prst="ellipse">
          <a:avLst/>
        </a:prstGeom>
        <a:solidFill>
          <a:srgbClr val="990099">
            <a:alpha val="20000"/>
          </a:srgb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>
              <a:latin typeface="Garamond" panose="02020404030301010803" pitchFamily="18" charset="0"/>
            </a:rPr>
            <a:t>Mayor mortalidad</a:t>
          </a:r>
          <a:endParaRPr lang="en-US" sz="1800" b="1" kern="1200" dirty="0">
            <a:latin typeface="Garamond" panose="02020404030301010803" pitchFamily="18" charset="0"/>
          </a:endParaRPr>
        </a:p>
      </dsp:txBody>
      <dsp:txXfrm>
        <a:off x="3786792" y="299534"/>
        <a:ext cx="1180572" cy="1180572"/>
      </dsp:txXfrm>
    </dsp:sp>
    <dsp:sp modelId="{BEE3CF82-17B5-497D-9028-6E6DE3375BF1}">
      <dsp:nvSpPr>
        <dsp:cNvPr id="0" name=""/>
        <dsp:cNvSpPr/>
      </dsp:nvSpPr>
      <dsp:spPr>
        <a:xfrm>
          <a:off x="5243389" y="874237"/>
          <a:ext cx="1669582" cy="1669582"/>
        </a:xfrm>
        <a:prstGeom prst="ellipse">
          <a:avLst/>
        </a:prstGeom>
        <a:solidFill>
          <a:srgbClr val="990099">
            <a:alpha val="20000"/>
          </a:srgb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>
              <a:latin typeface="Garamond" panose="02020404030301010803" pitchFamily="18" charset="0"/>
            </a:rPr>
            <a:t>Dengue Grave</a:t>
          </a:r>
          <a:endParaRPr lang="en-US" sz="1800" b="1" kern="1200" dirty="0">
            <a:latin typeface="Garamond" panose="02020404030301010803" pitchFamily="18" charset="0"/>
          </a:endParaRPr>
        </a:p>
      </dsp:txBody>
      <dsp:txXfrm>
        <a:off x="5487894" y="1118742"/>
        <a:ext cx="1180572" cy="1180572"/>
      </dsp:txXfrm>
    </dsp:sp>
    <dsp:sp modelId="{1480AA50-C910-47CB-B30B-6F1E560F25DF}">
      <dsp:nvSpPr>
        <dsp:cNvPr id="0" name=""/>
        <dsp:cNvSpPr/>
      </dsp:nvSpPr>
      <dsp:spPr>
        <a:xfrm>
          <a:off x="5564629" y="2714980"/>
          <a:ext cx="1867378" cy="1669582"/>
        </a:xfrm>
        <a:prstGeom prst="ellipse">
          <a:avLst/>
        </a:prstGeom>
        <a:solidFill>
          <a:srgbClr val="990099">
            <a:alpha val="20000"/>
          </a:srgb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>
              <a:latin typeface="Garamond" panose="02020404030301010803" pitchFamily="18" charset="0"/>
            </a:rPr>
            <a:t>Internación</a:t>
          </a:r>
          <a:endParaRPr lang="en-US" sz="2000" b="1" kern="1200" dirty="0">
            <a:latin typeface="Garamond" panose="02020404030301010803" pitchFamily="18" charset="0"/>
          </a:endParaRPr>
        </a:p>
      </dsp:txBody>
      <dsp:txXfrm>
        <a:off x="5838100" y="2959485"/>
        <a:ext cx="1320436" cy="1180572"/>
      </dsp:txXfrm>
    </dsp:sp>
    <dsp:sp modelId="{D301BDB2-0E73-4DD4-B308-56E050D1CA43}">
      <dsp:nvSpPr>
        <dsp:cNvPr id="0" name=""/>
        <dsp:cNvSpPr/>
      </dsp:nvSpPr>
      <dsp:spPr>
        <a:xfrm>
          <a:off x="4486327" y="4191141"/>
          <a:ext cx="1669582" cy="1669582"/>
        </a:xfrm>
        <a:prstGeom prst="ellipse">
          <a:avLst/>
        </a:prstGeom>
        <a:solidFill>
          <a:srgbClr val="990099">
            <a:alpha val="20000"/>
          </a:srgb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latin typeface="Garamond" panose="02020404030301010803" pitchFamily="18" charset="0"/>
              <a:cs typeface="Times New Roman" panose="02020603050405020304" pitchFamily="18" charset="0"/>
            </a:rPr>
            <a:t>↑ </a:t>
          </a:r>
          <a:r>
            <a:rPr lang="en-US" sz="1800" b="1" kern="1200" dirty="0" err="1">
              <a:latin typeface="Garamond" panose="02020404030301010803" pitchFamily="18" charset="0"/>
              <a:cs typeface="Times New Roman" panose="02020603050405020304" pitchFamily="18" charset="0"/>
            </a:rPr>
            <a:t>Cesáreas</a:t>
          </a:r>
          <a:r>
            <a:rPr lang="en-US" sz="1800" b="1" kern="1200" dirty="0">
              <a:latin typeface="Garamond" panose="02020404030301010803" pitchFamily="18" charset="0"/>
              <a:cs typeface="Times New Roman" panose="02020603050405020304" pitchFamily="18" charset="0"/>
            </a:rPr>
            <a:t> 45%</a:t>
          </a:r>
          <a:endParaRPr lang="en-US" sz="1800" b="1" kern="1200" dirty="0">
            <a:latin typeface="Garamond" panose="02020404030301010803" pitchFamily="18" charset="0"/>
          </a:endParaRPr>
        </a:p>
      </dsp:txBody>
      <dsp:txXfrm>
        <a:off x="4730832" y="4435646"/>
        <a:ext cx="1180572" cy="1180572"/>
      </dsp:txXfrm>
    </dsp:sp>
    <dsp:sp modelId="{006A1A29-14FB-4E3E-AFDE-F557F8A444E6}">
      <dsp:nvSpPr>
        <dsp:cNvPr id="0" name=""/>
        <dsp:cNvSpPr/>
      </dsp:nvSpPr>
      <dsp:spPr>
        <a:xfrm>
          <a:off x="2507671" y="4191141"/>
          <a:ext cx="1850732" cy="1669582"/>
        </a:xfrm>
        <a:prstGeom prst="ellipse">
          <a:avLst/>
        </a:prstGeom>
        <a:solidFill>
          <a:srgbClr val="990099">
            <a:alpha val="20000"/>
          </a:srgb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S" sz="1700" b="1" kern="1200" dirty="0">
              <a:latin typeface="Garamond" panose="02020404030301010803" pitchFamily="18" charset="0"/>
            </a:rPr>
            <a:t>Preeclampsia</a:t>
          </a:r>
          <a:r>
            <a:rPr lang="es-ES" sz="1800" b="1" kern="1200" dirty="0">
              <a:latin typeface="Garamond" panose="02020404030301010803" pitchFamily="18" charset="0"/>
            </a:rPr>
            <a:t> 12%</a:t>
          </a:r>
          <a:endParaRPr lang="en-US" sz="1800" b="1" kern="1200" dirty="0">
            <a:latin typeface="Garamond" panose="02020404030301010803" pitchFamily="18" charset="0"/>
          </a:endParaRPr>
        </a:p>
      </dsp:txBody>
      <dsp:txXfrm>
        <a:off x="2778704" y="4435646"/>
        <a:ext cx="1308666" cy="1180572"/>
      </dsp:txXfrm>
    </dsp:sp>
    <dsp:sp modelId="{5E4D651F-58DA-4486-8557-6557E3E28D6A}">
      <dsp:nvSpPr>
        <dsp:cNvPr id="0" name=""/>
        <dsp:cNvSpPr/>
      </dsp:nvSpPr>
      <dsp:spPr>
        <a:xfrm>
          <a:off x="1421046" y="2714980"/>
          <a:ext cx="1669582" cy="1669582"/>
        </a:xfrm>
        <a:prstGeom prst="ellipse">
          <a:avLst/>
        </a:prstGeom>
        <a:solidFill>
          <a:srgbClr val="990099">
            <a:alpha val="20000"/>
          </a:srgb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>
              <a:latin typeface="Garamond" panose="02020404030301010803" pitchFamily="18" charset="0"/>
            </a:rPr>
            <a:t>Parto prematuro 16%</a:t>
          </a:r>
          <a:endParaRPr lang="en-US" sz="1800" b="1" kern="1200" dirty="0">
            <a:latin typeface="Garamond" panose="02020404030301010803" pitchFamily="18" charset="0"/>
          </a:endParaRPr>
        </a:p>
      </dsp:txBody>
      <dsp:txXfrm>
        <a:off x="1665551" y="2959485"/>
        <a:ext cx="1180572" cy="1180572"/>
      </dsp:txXfrm>
    </dsp:sp>
    <dsp:sp modelId="{612A5518-ECE8-4C35-B8BA-E3DAFA7B635B}">
      <dsp:nvSpPr>
        <dsp:cNvPr id="0" name=""/>
        <dsp:cNvSpPr/>
      </dsp:nvSpPr>
      <dsp:spPr>
        <a:xfrm>
          <a:off x="1841184" y="874237"/>
          <a:ext cx="1669582" cy="1669582"/>
        </a:xfrm>
        <a:prstGeom prst="ellipse">
          <a:avLst/>
        </a:prstGeom>
        <a:solidFill>
          <a:srgbClr val="990099">
            <a:alpha val="20000"/>
          </a:srgb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b="1" kern="1200" dirty="0">
              <a:latin typeface="Garamond" panose="02020404030301010803" pitchFamily="18" charset="0"/>
            </a:rPr>
            <a:t>Hemorragia</a:t>
          </a:r>
          <a:endParaRPr lang="en-US" sz="1700" b="1" kern="1200" dirty="0">
            <a:latin typeface="Garamond" panose="02020404030301010803" pitchFamily="18" charset="0"/>
          </a:endParaRPr>
        </a:p>
      </dsp:txBody>
      <dsp:txXfrm>
        <a:off x="2085689" y="1118742"/>
        <a:ext cx="1180572" cy="11805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CB21EC-7D97-441B-851C-F5AEA2F8B923}">
      <dsp:nvSpPr>
        <dsp:cNvPr id="0" name=""/>
        <dsp:cNvSpPr/>
      </dsp:nvSpPr>
      <dsp:spPr>
        <a:xfrm>
          <a:off x="4026406" y="1321749"/>
          <a:ext cx="3292780" cy="3292780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200" b="1" kern="1200" dirty="0">
            <a:latin typeface="Garamond" panose="02020404030301010803" pitchFamily="18" charset="0"/>
          </a:endParaRPr>
        </a:p>
      </dsp:txBody>
      <dsp:txXfrm>
        <a:off x="4508622" y="1803965"/>
        <a:ext cx="2328348" cy="2328348"/>
      </dsp:txXfrm>
    </dsp:sp>
    <dsp:sp modelId="{7EBAB338-EE4D-4918-94BB-71010A7460B4}">
      <dsp:nvSpPr>
        <dsp:cNvPr id="0" name=""/>
        <dsp:cNvSpPr/>
      </dsp:nvSpPr>
      <dsp:spPr>
        <a:xfrm>
          <a:off x="4849601" y="587"/>
          <a:ext cx="1646390" cy="1646390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1633482"/>
                <a:satOff val="-6796"/>
                <a:lumOff val="160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alpha val="50000"/>
                <a:hueOff val="1633482"/>
                <a:satOff val="-6796"/>
                <a:lumOff val="160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alpha val="50000"/>
                <a:hueOff val="1633482"/>
                <a:satOff val="-6796"/>
                <a:lumOff val="160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>
              <a:latin typeface="Garamond" panose="02020404030301010803" pitchFamily="18" charset="0"/>
            </a:rPr>
            <a:t>Bajo peso al nacer</a:t>
          </a:r>
          <a:endParaRPr lang="en-US" sz="1800" b="1" kern="1200" dirty="0">
            <a:latin typeface="Garamond" panose="02020404030301010803" pitchFamily="18" charset="0"/>
          </a:endParaRPr>
        </a:p>
      </dsp:txBody>
      <dsp:txXfrm>
        <a:off x="5090709" y="241695"/>
        <a:ext cx="1164174" cy="1164174"/>
      </dsp:txXfrm>
    </dsp:sp>
    <dsp:sp modelId="{BEE3CF82-17B5-497D-9028-6E6DE3375BF1}">
      <dsp:nvSpPr>
        <dsp:cNvPr id="0" name=""/>
        <dsp:cNvSpPr/>
      </dsp:nvSpPr>
      <dsp:spPr>
        <a:xfrm>
          <a:off x="6706669" y="1072766"/>
          <a:ext cx="1646390" cy="1646390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3266964"/>
                <a:satOff val="-13592"/>
                <a:lumOff val="320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alpha val="50000"/>
                <a:hueOff val="3266964"/>
                <a:satOff val="-13592"/>
                <a:lumOff val="320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alpha val="50000"/>
                <a:hueOff val="3266964"/>
                <a:satOff val="-13592"/>
                <a:lumOff val="320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err="1">
              <a:latin typeface="Garamond" panose="02020404030301010803" pitchFamily="18" charset="0"/>
            </a:rPr>
            <a:t>Prematurez</a:t>
          </a:r>
          <a:endParaRPr lang="en-US" sz="1800" b="1" kern="1200" dirty="0">
            <a:latin typeface="Garamond" panose="02020404030301010803" pitchFamily="18" charset="0"/>
          </a:endParaRPr>
        </a:p>
      </dsp:txBody>
      <dsp:txXfrm>
        <a:off x="6947777" y="1313874"/>
        <a:ext cx="1164174" cy="1164174"/>
      </dsp:txXfrm>
    </dsp:sp>
    <dsp:sp modelId="{1480AA50-C910-47CB-B30B-6F1E560F25DF}">
      <dsp:nvSpPr>
        <dsp:cNvPr id="0" name=""/>
        <dsp:cNvSpPr/>
      </dsp:nvSpPr>
      <dsp:spPr>
        <a:xfrm>
          <a:off x="6609145" y="3217123"/>
          <a:ext cx="1841437" cy="1646390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4900445"/>
                <a:satOff val="-20388"/>
                <a:lumOff val="480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alpha val="50000"/>
                <a:hueOff val="4900445"/>
                <a:satOff val="-20388"/>
                <a:lumOff val="480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alpha val="50000"/>
                <a:hueOff val="4900445"/>
                <a:satOff val="-20388"/>
                <a:lumOff val="480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>
              <a:latin typeface="Garamond" panose="02020404030301010803" pitchFamily="18" charset="0"/>
            </a:rPr>
            <a:t>Sufrimiento fetal</a:t>
          </a:r>
          <a:endParaRPr lang="en-US" sz="2000" b="1" kern="1200" dirty="0">
            <a:latin typeface="Garamond" panose="02020404030301010803" pitchFamily="18" charset="0"/>
          </a:endParaRPr>
        </a:p>
      </dsp:txBody>
      <dsp:txXfrm>
        <a:off x="6878817" y="3458231"/>
        <a:ext cx="1302093" cy="1164174"/>
      </dsp:txXfrm>
    </dsp:sp>
    <dsp:sp modelId="{D301BDB2-0E73-4DD4-B308-56E050D1CA43}">
      <dsp:nvSpPr>
        <dsp:cNvPr id="0" name=""/>
        <dsp:cNvSpPr/>
      </dsp:nvSpPr>
      <dsp:spPr>
        <a:xfrm>
          <a:off x="4849601" y="4289302"/>
          <a:ext cx="1646390" cy="1646390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6533927"/>
                <a:satOff val="-27185"/>
                <a:lumOff val="640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alpha val="50000"/>
                <a:hueOff val="6533927"/>
                <a:satOff val="-27185"/>
                <a:lumOff val="640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alpha val="50000"/>
                <a:hueOff val="6533927"/>
                <a:satOff val="-27185"/>
                <a:lumOff val="640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>
              <a:latin typeface="Garamond" panose="02020404030301010803" pitchFamily="18" charset="0"/>
              <a:cs typeface="Times New Roman" panose="02020603050405020304" pitchFamily="18" charset="0"/>
            </a:rPr>
            <a:t>Anomalías</a:t>
          </a:r>
          <a:r>
            <a:rPr lang="en-US" sz="1800" b="1" kern="1200" dirty="0">
              <a:latin typeface="Garamond" panose="02020404030301010803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>
              <a:latin typeface="Garamond" panose="02020404030301010803" pitchFamily="18" charset="0"/>
              <a:cs typeface="Times New Roman" panose="02020603050405020304" pitchFamily="18" charset="0"/>
            </a:rPr>
            <a:t>congénitas</a:t>
          </a:r>
          <a:endParaRPr lang="en-US" sz="1800" b="1" kern="1200" dirty="0">
            <a:latin typeface="Garamond" panose="02020404030301010803" pitchFamily="18" charset="0"/>
          </a:endParaRPr>
        </a:p>
      </dsp:txBody>
      <dsp:txXfrm>
        <a:off x="5090709" y="4530410"/>
        <a:ext cx="1164174" cy="1164174"/>
      </dsp:txXfrm>
    </dsp:sp>
    <dsp:sp modelId="{006A1A29-14FB-4E3E-AFDE-F557F8A444E6}">
      <dsp:nvSpPr>
        <dsp:cNvPr id="0" name=""/>
        <dsp:cNvSpPr/>
      </dsp:nvSpPr>
      <dsp:spPr>
        <a:xfrm>
          <a:off x="2903216" y="3217123"/>
          <a:ext cx="1825023" cy="1646390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8167408"/>
                <a:satOff val="-33981"/>
                <a:lumOff val="800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alpha val="50000"/>
                <a:hueOff val="8167408"/>
                <a:satOff val="-33981"/>
                <a:lumOff val="800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alpha val="50000"/>
                <a:hueOff val="8167408"/>
                <a:satOff val="-33981"/>
                <a:lumOff val="800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S" sz="1700" b="1" kern="1200" dirty="0">
              <a:latin typeface="Garamond" panose="02020404030301010803" pitchFamily="18" charset="0"/>
            </a:rPr>
            <a:t>Anencefalia </a:t>
          </a:r>
          <a:r>
            <a:rPr lang="es-ES" sz="1800" b="1" kern="1200" dirty="0" err="1">
              <a:latin typeface="Garamond" panose="02020404030301010803" pitchFamily="18" charset="0"/>
            </a:rPr>
            <a:t>Mirocefalia</a:t>
          </a:r>
          <a:r>
            <a:rPr lang="es-ES" sz="1800" b="1" kern="1200" dirty="0">
              <a:latin typeface="Garamond" panose="02020404030301010803" pitchFamily="18" charset="0"/>
            </a:rPr>
            <a:t> </a:t>
          </a:r>
          <a:r>
            <a:rPr lang="es-ES" sz="1700" b="1" kern="1200" dirty="0">
              <a:latin typeface="Garamond" panose="02020404030301010803" pitchFamily="18" charset="0"/>
            </a:rPr>
            <a:t>Espina bífida</a:t>
          </a:r>
          <a:endParaRPr lang="en-US" sz="1800" b="1" kern="1200" dirty="0">
            <a:latin typeface="Garamond" panose="02020404030301010803" pitchFamily="18" charset="0"/>
          </a:endParaRPr>
        </a:p>
      </dsp:txBody>
      <dsp:txXfrm>
        <a:off x="3170484" y="3458231"/>
        <a:ext cx="1290487" cy="1164174"/>
      </dsp:txXfrm>
    </dsp:sp>
    <dsp:sp modelId="{B8214719-F184-45F6-AAC6-EC5E3BD3AE35}">
      <dsp:nvSpPr>
        <dsp:cNvPr id="0" name=""/>
        <dsp:cNvSpPr/>
      </dsp:nvSpPr>
      <dsp:spPr>
        <a:xfrm>
          <a:off x="2992533" y="1072766"/>
          <a:ext cx="1646390" cy="1646390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9800891"/>
                <a:satOff val="-40777"/>
                <a:lumOff val="960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alpha val="50000"/>
                <a:hueOff val="9800891"/>
                <a:satOff val="-40777"/>
                <a:lumOff val="960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alpha val="50000"/>
                <a:hueOff val="9800891"/>
                <a:satOff val="-40777"/>
                <a:lumOff val="960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>
              <a:latin typeface="Garamond" panose="02020404030301010803" pitchFamily="18" charset="0"/>
            </a:rPr>
            <a:t>Aborto</a:t>
          </a:r>
          <a:endParaRPr lang="en-US" sz="1800" b="1" kern="1200" dirty="0">
            <a:latin typeface="Garamond" panose="02020404030301010803" pitchFamily="18" charset="0"/>
          </a:endParaRPr>
        </a:p>
      </dsp:txBody>
      <dsp:txXfrm>
        <a:off x="3233641" y="1313874"/>
        <a:ext cx="1164174" cy="11641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0.66815</cdr:x>
      <cdr:y>0.6229</cdr:y>
    </cdr:from>
    <cdr:to>
      <cdr:x>0.74043</cdr:x>
      <cdr:y>0.68592</cdr:y>
    </cdr:to>
    <cdr:sp macro="" textlink="">
      <cdr:nvSpPr>
        <cdr:cNvPr id="2" name="CuadroTexto 11">
          <a:extLst xmlns:a="http://schemas.openxmlformats.org/drawingml/2006/main">
            <a:ext uri="{FF2B5EF4-FFF2-40B4-BE49-F238E27FC236}">
              <a16:creationId xmlns:a16="http://schemas.microsoft.com/office/drawing/2014/main" xmlns="" id="{80C0637E-C3FE-4FEB-A530-D370B385EF03}"/>
            </a:ext>
          </a:extLst>
        </cdr:cNvPr>
        <cdr:cNvSpPr txBox="1"/>
      </cdr:nvSpPr>
      <cdr:spPr>
        <a:xfrm xmlns:a="http://schemas.openxmlformats.org/drawingml/2006/main">
          <a:off x="6019378" y="3650932"/>
          <a:ext cx="651244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b="1" dirty="0"/>
            <a:t>38%</a:t>
          </a:r>
          <a:endParaRPr lang="en-US" b="1" dirty="0"/>
        </a:p>
      </cdr:txBody>
    </cdr:sp>
  </cdr:relSizeAnchor>
  <cdr:relSizeAnchor xmlns:cdr="http://schemas.openxmlformats.org/drawingml/2006/chartDrawing">
    <cdr:from>
      <cdr:x>0.86425</cdr:x>
      <cdr:y>0.74811</cdr:y>
    </cdr:from>
    <cdr:to>
      <cdr:x>0.93012</cdr:x>
      <cdr:y>0.80587</cdr:y>
    </cdr:to>
    <cdr:sp macro="" textlink="">
      <cdr:nvSpPr>
        <cdr:cNvPr id="3" name="CuadroTexto 11">
          <a:extLst xmlns:a="http://schemas.openxmlformats.org/drawingml/2006/main">
            <a:ext uri="{FF2B5EF4-FFF2-40B4-BE49-F238E27FC236}">
              <a16:creationId xmlns:a16="http://schemas.microsoft.com/office/drawing/2014/main" xmlns="" id="{7E0DF2EF-321B-4287-8289-0C63F3AC1313}"/>
            </a:ext>
          </a:extLst>
        </cdr:cNvPr>
        <cdr:cNvSpPr txBox="1"/>
      </cdr:nvSpPr>
      <cdr:spPr>
        <a:xfrm xmlns:a="http://schemas.openxmlformats.org/drawingml/2006/main">
          <a:off x="7786142" y="4384803"/>
          <a:ext cx="593359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600" b="1" dirty="0"/>
            <a:t>17%</a:t>
          </a:r>
          <a:endParaRPr lang="en-US" sz="16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AAFB87-9366-41B4-AF99-9A12A94DD2FC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788619-94EF-4D90-ACDA-43CB26EEF98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708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/>
            </a:r>
            <a:br>
              <a:rPr lang="es-ES" dirty="0"/>
            </a:br>
            <a:r>
              <a:rPr lang="es-E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hemorragia relacionada con trombocitopenia y disfunción endotelial durante la infección aguda, y las complicaciones derivadas del daño directo a la placenta en el primer trimestre del embarazo, que conducen a anomalías anatómicas y funcionales.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788619-94EF-4D90-ACDA-43CB26EEF98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31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Quando ocorrer o extravasamento plasmático na grávida, suas manifestações, tais como taquicardia, hipotensão postural e </a:t>
            </a:r>
            <a:r>
              <a:rPr lang="pt-BR" dirty="0" err="1"/>
              <a:t>hemoconcentração</a:t>
            </a:r>
            <a:r>
              <a:rPr lang="pt-BR" dirty="0"/>
              <a:t>, serão percebidas numa fase mais tardia uma vez que podem ser confundidas com as alterações fisiológicas da gravidez.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788619-94EF-4D90-ACDA-43CB26EEF98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241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788619-94EF-4D90-ACDA-43CB26EEF98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03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2800" dirty="0" err="1"/>
              <a:t>nmediatamente</a:t>
            </a:r>
            <a:r>
              <a:rPr lang="es-ES" sz="2800" dirty="0"/>
              <a:t> después de la operación, el riesgo de hemorragia por dengue se agrava por el riesgo de hemorragia postoperatoria.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788619-94EF-4D90-ACDA-43CB26EEF98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2918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en-US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debido a la constante evolución de la dinámica de los fluidos como parte del proceso de la enfermedad del dengue</a:t>
            </a:r>
            <a:r>
              <a:rPr kumimoji="0" lang="es-E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E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788619-94EF-4D90-ACDA-43CB26EEF98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316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78F9A30-CC93-456E-9953-A5E6C8B94C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8F9CE735-0E1F-4BDF-B453-4EB950EFBF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1"/>
            </a:lvl1pPr>
            <a:lvl2pPr marL="342909" indent="0" algn="ctr">
              <a:buNone/>
              <a:defRPr sz="1500"/>
            </a:lvl2pPr>
            <a:lvl3pPr marL="685818" indent="0" algn="ctr">
              <a:buNone/>
              <a:defRPr sz="1349"/>
            </a:lvl3pPr>
            <a:lvl4pPr marL="1028726" indent="0" algn="ctr">
              <a:buNone/>
              <a:defRPr sz="1200"/>
            </a:lvl4pPr>
            <a:lvl5pPr marL="1371635" indent="0" algn="ctr">
              <a:buNone/>
              <a:defRPr sz="1200"/>
            </a:lvl5pPr>
            <a:lvl6pPr marL="1714542" indent="0" algn="ctr">
              <a:buNone/>
              <a:defRPr sz="1200"/>
            </a:lvl6pPr>
            <a:lvl7pPr marL="2057453" indent="0" algn="ctr">
              <a:buNone/>
              <a:defRPr sz="1200"/>
            </a:lvl7pPr>
            <a:lvl8pPr marL="2400361" indent="0" algn="ctr">
              <a:buNone/>
              <a:defRPr sz="1200"/>
            </a:lvl8pPr>
            <a:lvl9pPr marL="2743268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445966F-C66B-4EC9-B92C-300A3B481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36AF7-FE60-4C85-8CCE-7B89834986FB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8ECFDE1-FBF0-4889-A1B2-FCA8D8991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530F280-7E4E-427B-917F-3D0D4318E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DC6DF-EDE2-476D-A93D-E7AEC63980B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421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C2C491F-FD51-4FA1-AE06-941C2B129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DAF2FF6F-843A-4E66-A4F4-207F6E9EA0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9ADB87DE-74E3-40C8-90F7-6B4C52494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36AF7-FE60-4C85-8CCE-7B89834986FB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274B5E51-F83E-449F-9A0D-2083F5267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2206CB1-A670-45E9-86E6-77028FDE8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DC6DF-EDE2-476D-A93D-E7AEC63980B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974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A3469E99-ADD4-4B8D-8F19-2EC635B228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F6E4F27B-8344-4CE5-9730-63CE1EA0BC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CD96B3D0-8312-4AF1-A77A-3D70F3FF7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36AF7-FE60-4C85-8CCE-7B89834986FB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D21661A3-205B-4E4F-B31D-38BCB87E1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2E7DB80-47D6-4023-BCCC-D7972BF59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DC6DF-EDE2-476D-A93D-E7AEC63980B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623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94BD277-B27B-4E6B-B06F-906EE1BDA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4D3C0B4B-2735-466A-A6E5-8C2D0FC590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C673FAD9-DF45-4002-911E-19AD323A8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36AF7-FE60-4C85-8CCE-7B89834986FB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3803A9E-EE81-45A4-AA46-1C40D4C60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348729B-B95C-484C-AEDD-2860C91FF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DC6DF-EDE2-476D-A93D-E7AEC63980B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236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59DF52D-F01A-4045-8791-3E0B37AE5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3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F0851559-3ABB-4E3B-9C37-AB104DF8B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3" y="4589467"/>
            <a:ext cx="10515600" cy="1500187"/>
          </a:xfrm>
        </p:spPr>
        <p:txBody>
          <a:bodyPr/>
          <a:lstStyle>
            <a:lvl1pPr marL="0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1pPr>
            <a:lvl2pPr marL="34290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18" indent="0">
              <a:buNone/>
              <a:defRPr sz="1349">
                <a:solidFill>
                  <a:schemeClr val="tx1">
                    <a:tint val="75000"/>
                  </a:schemeClr>
                </a:solidFill>
              </a:defRPr>
            </a:lvl3pPr>
            <a:lvl4pPr marL="102872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3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4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5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6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6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EFAF2D7-0C83-4469-AFC6-CD09F3625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36AF7-FE60-4C85-8CCE-7B89834986FB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9A55896-CC52-49CF-B013-2345BE619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BCAEE78-11CB-486A-BBDB-B010DE24D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DC6DF-EDE2-476D-A93D-E7AEC63980B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244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F4DC7A9-E1A5-4517-9C5B-2B6940CDC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6781C01-2F4A-4031-A81D-A01996C997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FCD0BE19-0A70-4180-8DBE-275D4B7423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3C1A6CFF-B6D2-4F1E-B717-B765F8DB9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36AF7-FE60-4C85-8CCE-7B89834986FB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94412D9C-FBB3-4BE3-8486-8641BCD35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5DE83446-A66A-4037-BD8A-791813A31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DC6DF-EDE2-476D-A93D-E7AEC63980B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4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E1AD14C-DFAD-47C4-8516-1A20B91AA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8123CC50-24A8-468B-AC88-E827DB7B20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93" y="1681163"/>
            <a:ext cx="5157787" cy="823912"/>
          </a:xfrm>
        </p:spPr>
        <p:txBody>
          <a:bodyPr anchor="b"/>
          <a:lstStyle>
            <a:lvl1pPr marL="0" indent="0">
              <a:buNone/>
              <a:defRPr sz="1801" b="1"/>
            </a:lvl1pPr>
            <a:lvl2pPr marL="342909" indent="0">
              <a:buNone/>
              <a:defRPr sz="1500" b="1"/>
            </a:lvl2pPr>
            <a:lvl3pPr marL="685818" indent="0">
              <a:buNone/>
              <a:defRPr sz="1349" b="1"/>
            </a:lvl3pPr>
            <a:lvl4pPr marL="1028726" indent="0">
              <a:buNone/>
              <a:defRPr sz="1200" b="1"/>
            </a:lvl4pPr>
            <a:lvl5pPr marL="1371635" indent="0">
              <a:buNone/>
              <a:defRPr sz="1200" b="1"/>
            </a:lvl5pPr>
            <a:lvl6pPr marL="1714542" indent="0">
              <a:buNone/>
              <a:defRPr sz="1200" b="1"/>
            </a:lvl6pPr>
            <a:lvl7pPr marL="2057453" indent="0">
              <a:buNone/>
              <a:defRPr sz="1200" b="1"/>
            </a:lvl7pPr>
            <a:lvl8pPr marL="2400361" indent="0">
              <a:buNone/>
              <a:defRPr sz="1200" b="1"/>
            </a:lvl8pPr>
            <a:lvl9pPr marL="2743268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4945A1B9-AE6B-478C-BC45-0103ADD198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3" y="2505076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AB240594-9E56-4A57-8694-40E6E71480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1801" b="1"/>
            </a:lvl1pPr>
            <a:lvl2pPr marL="342909" indent="0">
              <a:buNone/>
              <a:defRPr sz="1500" b="1"/>
            </a:lvl2pPr>
            <a:lvl3pPr marL="685818" indent="0">
              <a:buNone/>
              <a:defRPr sz="1349" b="1"/>
            </a:lvl3pPr>
            <a:lvl4pPr marL="1028726" indent="0">
              <a:buNone/>
              <a:defRPr sz="1200" b="1"/>
            </a:lvl4pPr>
            <a:lvl5pPr marL="1371635" indent="0">
              <a:buNone/>
              <a:defRPr sz="1200" b="1"/>
            </a:lvl5pPr>
            <a:lvl6pPr marL="1714542" indent="0">
              <a:buNone/>
              <a:defRPr sz="1200" b="1"/>
            </a:lvl6pPr>
            <a:lvl7pPr marL="2057453" indent="0">
              <a:buNone/>
              <a:defRPr sz="1200" b="1"/>
            </a:lvl7pPr>
            <a:lvl8pPr marL="2400361" indent="0">
              <a:buNone/>
              <a:defRPr sz="1200" b="1"/>
            </a:lvl8pPr>
            <a:lvl9pPr marL="2743268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ADAFCA08-BA05-4206-9396-53BABF1F84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171D054A-B524-44AA-90C9-5FD7D0EC4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36AF7-FE60-4C85-8CCE-7B89834986FB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AF16DCD5-4313-473E-AE81-C2AADB7AF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2D8FEFD0-4A13-4A8F-8498-475E6F6BA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DC6DF-EDE2-476D-A93D-E7AEC63980B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04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F727777-7B22-4D74-AD8B-EF02B1F1E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95051915-29B5-467B-A5ED-9A5797BB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36AF7-FE60-4C85-8CCE-7B89834986FB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6B9821B0-9E88-4A04-A67E-0C88CEAEA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933A7D10-7372-4BA1-86C2-00E9DB7D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DC6DF-EDE2-476D-A93D-E7AEC63980B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5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F6E1114E-31BF-4C2C-A179-A14D20811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36AF7-FE60-4C85-8CCE-7B89834986FB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77AF3EE8-23BE-403A-9292-762C2E134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CFF02790-5ADD-4728-AF5E-AFE676A62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DC6DF-EDE2-476D-A93D-E7AEC63980B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224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2C8A215-8385-4F9C-B1D8-FAC7403A7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6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6307DB5F-7DA3-47AE-AB61-CD8FA01C2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90" y="987429"/>
            <a:ext cx="6172201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1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568F8497-2E90-4223-BEEE-C85365D037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6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9" indent="0">
              <a:buNone/>
              <a:defRPr sz="1051"/>
            </a:lvl2pPr>
            <a:lvl3pPr marL="685818" indent="0">
              <a:buNone/>
              <a:defRPr sz="900"/>
            </a:lvl3pPr>
            <a:lvl4pPr marL="1028726" indent="0">
              <a:buNone/>
              <a:defRPr sz="750"/>
            </a:lvl4pPr>
            <a:lvl5pPr marL="1371635" indent="0">
              <a:buNone/>
              <a:defRPr sz="750"/>
            </a:lvl5pPr>
            <a:lvl6pPr marL="1714542" indent="0">
              <a:buNone/>
              <a:defRPr sz="750"/>
            </a:lvl6pPr>
            <a:lvl7pPr marL="2057453" indent="0">
              <a:buNone/>
              <a:defRPr sz="750"/>
            </a:lvl7pPr>
            <a:lvl8pPr marL="2400361" indent="0">
              <a:buNone/>
              <a:defRPr sz="750"/>
            </a:lvl8pPr>
            <a:lvl9pPr marL="2743268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2C536837-329C-4119-9796-F47DA4480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36AF7-FE60-4C85-8CCE-7B89834986FB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4CB22502-A96A-4083-87C2-06E19285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4D5F8A1F-97A5-4338-BAB7-BCFBE43E7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DC6DF-EDE2-476D-A93D-E7AEC63980B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380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7456A74-C351-41D6-8F03-99FBA541A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6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6EDD59BD-2507-425E-9648-E02EE68A7F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90" y="987429"/>
            <a:ext cx="6172201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9" indent="0">
              <a:buNone/>
              <a:defRPr sz="2100"/>
            </a:lvl2pPr>
            <a:lvl3pPr marL="685818" indent="0">
              <a:buNone/>
              <a:defRPr sz="1801"/>
            </a:lvl3pPr>
            <a:lvl4pPr marL="1028726" indent="0">
              <a:buNone/>
              <a:defRPr sz="1500"/>
            </a:lvl4pPr>
            <a:lvl5pPr marL="1371635" indent="0">
              <a:buNone/>
              <a:defRPr sz="1500"/>
            </a:lvl5pPr>
            <a:lvl6pPr marL="1714542" indent="0">
              <a:buNone/>
              <a:defRPr sz="1500"/>
            </a:lvl6pPr>
            <a:lvl7pPr marL="2057453" indent="0">
              <a:buNone/>
              <a:defRPr sz="1500"/>
            </a:lvl7pPr>
            <a:lvl8pPr marL="2400361" indent="0">
              <a:buNone/>
              <a:defRPr sz="1500"/>
            </a:lvl8pPr>
            <a:lvl9pPr marL="2743268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0E00249E-4ED1-4C36-A8F8-A16E2B691E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6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9" indent="0">
              <a:buNone/>
              <a:defRPr sz="1051"/>
            </a:lvl2pPr>
            <a:lvl3pPr marL="685818" indent="0">
              <a:buNone/>
              <a:defRPr sz="900"/>
            </a:lvl3pPr>
            <a:lvl4pPr marL="1028726" indent="0">
              <a:buNone/>
              <a:defRPr sz="750"/>
            </a:lvl4pPr>
            <a:lvl5pPr marL="1371635" indent="0">
              <a:buNone/>
              <a:defRPr sz="750"/>
            </a:lvl5pPr>
            <a:lvl6pPr marL="1714542" indent="0">
              <a:buNone/>
              <a:defRPr sz="750"/>
            </a:lvl6pPr>
            <a:lvl7pPr marL="2057453" indent="0">
              <a:buNone/>
              <a:defRPr sz="750"/>
            </a:lvl7pPr>
            <a:lvl8pPr marL="2400361" indent="0">
              <a:buNone/>
              <a:defRPr sz="750"/>
            </a:lvl8pPr>
            <a:lvl9pPr marL="2743268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3B200EFC-8270-44A2-ACA4-7C28A8528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36AF7-FE60-4C85-8CCE-7B89834986FB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79D0DAE5-7435-4E69-9773-592A6E047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E1221170-F978-449F-A464-2F1FC418F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DC6DF-EDE2-476D-A93D-E7AEC63980B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682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B2D91EBE-D47B-4242-9F0D-6587EC417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4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BADB1F5A-C806-4510-9674-17F3F9CDE4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4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23A34A6D-1B5F-46B2-B543-17D0407DF1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36AF7-FE60-4C85-8CCE-7B89834986FB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3446BBBF-5037-47C9-BDD4-9C7445FE7C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4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696939E-AE1D-4B47-AF6C-B1D616E21F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DC6DF-EDE2-476D-A93D-E7AEC63980B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00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18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5" indent="-171455" algn="l" defTabSz="685818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64" indent="-171455" algn="l" defTabSz="68581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857271" indent="-171455" algn="l" defTabSz="68581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79" indent="-171455" algn="l" defTabSz="68581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4pPr>
      <a:lvl5pPr marL="1543090" indent="-171455" algn="l" defTabSz="68581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5pPr>
      <a:lvl6pPr marL="1885997" indent="-171455" algn="l" defTabSz="68581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6pPr>
      <a:lvl7pPr marL="2228906" indent="-171455" algn="l" defTabSz="68581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7pPr>
      <a:lvl8pPr marL="2571813" indent="-171455" algn="l" defTabSz="68581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8pPr>
      <a:lvl9pPr marL="2914723" indent="-171455" algn="l" defTabSz="68581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18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1pPr>
      <a:lvl2pPr marL="342909" algn="l" defTabSz="685818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2pPr>
      <a:lvl3pPr marL="685818" algn="l" defTabSz="685818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3pPr>
      <a:lvl4pPr marL="1028726" algn="l" defTabSz="685818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4pPr>
      <a:lvl5pPr marL="1371635" algn="l" defTabSz="685818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5pPr>
      <a:lvl6pPr marL="1714542" algn="l" defTabSz="685818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6pPr>
      <a:lvl7pPr marL="2057453" algn="l" defTabSz="685818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7pPr>
      <a:lvl8pPr marL="2400361" algn="l" defTabSz="685818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8pPr>
      <a:lvl9pPr marL="2743268" algn="l" defTabSz="685818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1786A9A-1601-4CC0-A3CB-1D84A7AA02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72128" y="2221945"/>
            <a:ext cx="7247744" cy="17907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s-ES" sz="4800" b="1" dirty="0">
                <a:solidFill>
                  <a:srgbClr val="990099"/>
                </a:solidFill>
                <a:latin typeface="Garamond" panose="02020404030301010803" pitchFamily="18" charset="0"/>
                <a:cs typeface="Lucida Sans Unicode" panose="020B0602030504020204" pitchFamily="34" charset="0"/>
              </a:rPr>
              <a:t>Dengue </a:t>
            </a:r>
            <a:br>
              <a:rPr lang="es-ES" sz="4800" b="1" dirty="0">
                <a:solidFill>
                  <a:srgbClr val="990099"/>
                </a:solidFill>
                <a:latin typeface="Garamond" panose="02020404030301010803" pitchFamily="18" charset="0"/>
                <a:cs typeface="Lucida Sans Unicode" panose="020B0602030504020204" pitchFamily="34" charset="0"/>
              </a:rPr>
            </a:br>
            <a:r>
              <a:rPr lang="es-ES" sz="4800" b="1" dirty="0">
                <a:solidFill>
                  <a:srgbClr val="990099"/>
                </a:solidFill>
                <a:latin typeface="Garamond" panose="02020404030301010803" pitchFamily="18" charset="0"/>
                <a:cs typeface="Lucida Sans Unicode" panose="020B0602030504020204" pitchFamily="34" charset="0"/>
              </a:rPr>
              <a:t>en situaciones especiales</a:t>
            </a:r>
            <a:endParaRPr lang="en-US" sz="4800" b="1" dirty="0">
              <a:solidFill>
                <a:srgbClr val="990099"/>
              </a:solidFill>
              <a:latin typeface="Garamond" panose="02020404030301010803" pitchFamily="18" charset="0"/>
              <a:cs typeface="Lucida Sans Unicode" panose="020B0602030504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51AADFBB-9683-4C0E-8845-2E33A80A43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6603" y="4512039"/>
            <a:ext cx="9458793" cy="2007697"/>
          </a:xfrm>
        </p:spPr>
        <p:txBody>
          <a:bodyPr>
            <a:normAutofit/>
          </a:bodyPr>
          <a:lstStyle/>
          <a:p>
            <a:r>
              <a:rPr lang="es-ES" sz="3200" dirty="0">
                <a:latin typeface="Garamond" panose="02020404030301010803" pitchFamily="18" charset="0"/>
              </a:rPr>
              <a:t>Dra. Elena Candia Florentín</a:t>
            </a:r>
          </a:p>
          <a:p>
            <a:pPr>
              <a:lnSpc>
                <a:spcPct val="100000"/>
              </a:lnSpc>
            </a:pPr>
            <a:r>
              <a:rPr lang="es-ES" sz="2000" dirty="0">
                <a:latin typeface="Garamond" panose="02020404030301010803" pitchFamily="18" charset="0"/>
              </a:rPr>
              <a:t>Infectología Clínica – Medicina Interna</a:t>
            </a:r>
          </a:p>
          <a:p>
            <a:pPr>
              <a:lnSpc>
                <a:spcPct val="100000"/>
              </a:lnSpc>
            </a:pPr>
            <a:r>
              <a:rPr lang="es-ES" sz="2000" dirty="0">
                <a:latin typeface="Garamond" panose="02020404030301010803" pitchFamily="18" charset="0"/>
              </a:rPr>
              <a:t>Presidente de la Sociedad Paraguaya de Infectología</a:t>
            </a:r>
          </a:p>
          <a:p>
            <a:pPr>
              <a:lnSpc>
                <a:spcPct val="100000"/>
              </a:lnSpc>
            </a:pPr>
            <a:r>
              <a:rPr lang="es-ES" sz="2000" dirty="0">
                <a:latin typeface="Garamond" panose="02020404030301010803" pitchFamily="18" charset="0"/>
              </a:rPr>
              <a:t>Servicio de Infectología – HC IPS</a:t>
            </a:r>
          </a:p>
          <a:p>
            <a:endParaRPr lang="es-ES" sz="2000" dirty="0">
              <a:latin typeface="Garamond" panose="02020404030301010803" pitchFamily="18" charset="0"/>
            </a:endParaRPr>
          </a:p>
          <a:p>
            <a:endParaRPr lang="en-US" sz="2000" dirty="0">
              <a:latin typeface="Garamond" panose="02020404030301010803" pitchFamily="18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0E873512-FEA7-4B21-A3FA-12586D70D9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6077" y="1231914"/>
            <a:ext cx="809941" cy="80779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C2E62579-8E6D-4550-BDA8-4DC977DF16AD}"/>
              </a:ext>
            </a:extLst>
          </p:cNvPr>
          <p:cNvSpPr txBox="1"/>
          <p:nvPr/>
        </p:nvSpPr>
        <p:spPr>
          <a:xfrm>
            <a:off x="4705662" y="535066"/>
            <a:ext cx="26307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latin typeface="Garamond" panose="02020404030301010803" pitchFamily="18" charset="0"/>
              </a:rPr>
              <a:t>Sociedad Paraguaya de </a:t>
            </a:r>
          </a:p>
          <a:p>
            <a:pPr algn="ctr"/>
            <a:r>
              <a:rPr lang="es-ES" dirty="0">
                <a:latin typeface="Garamond" panose="02020404030301010803" pitchFamily="18" charset="0"/>
              </a:rPr>
              <a:t>Infectología</a:t>
            </a:r>
            <a:endParaRPr 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238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4BCA21E5-A1C6-4C70-9A8B-D823D2FA02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3178" y="3860077"/>
            <a:ext cx="3445328" cy="2326544"/>
          </a:xfrm>
          <a:solidFill>
            <a:srgbClr val="990099">
              <a:alpha val="10000"/>
            </a:srgb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1800" dirty="0"/>
              <a:t>PVC es &lt; 8mmH</a:t>
            </a:r>
            <a:r>
              <a:rPr lang="es-ES" sz="1800" baseline="-25000" dirty="0"/>
              <a:t>2</a:t>
            </a:r>
            <a:r>
              <a:rPr lang="es-ES" sz="1800" dirty="0"/>
              <a:t>O: S.F.0.9% o Ringer lactato.</a:t>
            </a:r>
          </a:p>
          <a:p>
            <a:pPr marL="0" indent="0">
              <a:buNone/>
            </a:pPr>
            <a:r>
              <a:rPr lang="es-ES" sz="1800" dirty="0"/>
              <a:t>Shock + </a:t>
            </a:r>
            <a: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↑</a:t>
            </a:r>
            <a:r>
              <a:rPr lang="es-ES" sz="1800" dirty="0"/>
              <a:t>de </a:t>
            </a:r>
            <a:r>
              <a:rPr lang="es-ES" sz="1800" dirty="0" err="1"/>
              <a:t>Hto</a:t>
            </a:r>
            <a:r>
              <a:rPr lang="es-ES" sz="1800" dirty="0"/>
              <a:t>: </a:t>
            </a:r>
            <a:r>
              <a:rPr lang="en-US" sz="1800" dirty="0" err="1"/>
              <a:t>Hemacel</a:t>
            </a:r>
            <a:r>
              <a:rPr lang="en-US" sz="1800" dirty="0"/>
              <a:t> o </a:t>
            </a:r>
            <a:r>
              <a:rPr lang="en-US" sz="1800" dirty="0" err="1"/>
              <a:t>albúmina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r>
              <a:rPr lang="es-ES" sz="1800" dirty="0"/>
              <a:t>Shock + </a:t>
            </a:r>
            <a:r>
              <a:rPr lang="es-ES" sz="1800" dirty="0">
                <a:latin typeface="Agency FB" panose="020B0604020202020204" pitchFamily="34" charset="0"/>
                <a:cs typeface="Times New Roman" panose="02020603050405020304" pitchFamily="18" charset="0"/>
              </a:rPr>
              <a:t>↓ </a:t>
            </a:r>
            <a:r>
              <a:rPr lang="es-ES" sz="1800" dirty="0"/>
              <a:t>de </a:t>
            </a:r>
            <a:r>
              <a:rPr lang="es-ES" sz="1800" dirty="0" err="1"/>
              <a:t>Hto</a:t>
            </a:r>
            <a:r>
              <a:rPr lang="es-ES" sz="1800" dirty="0"/>
              <a:t>: GRC.</a:t>
            </a:r>
          </a:p>
          <a:p>
            <a:pPr marL="0" indent="0">
              <a:buNone/>
            </a:pPr>
            <a:r>
              <a:rPr lang="es-ES" sz="1800" dirty="0"/>
              <a:t>Corregir acidosis, hipoglicemia, hipocalcemia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C44A2A13-236A-4ED7-8A23-9B1A765CCFED}"/>
              </a:ext>
            </a:extLst>
          </p:cNvPr>
          <p:cNvSpPr txBox="1"/>
          <p:nvPr/>
        </p:nvSpPr>
        <p:spPr>
          <a:xfrm>
            <a:off x="621016" y="387147"/>
            <a:ext cx="5635441" cy="461665"/>
          </a:xfrm>
          <a:prstGeom prst="rect">
            <a:avLst/>
          </a:prstGeom>
          <a:noFill/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latin typeface="Garamond" panose="02020404030301010803" pitchFamily="18" charset="0"/>
              </a:rPr>
              <a:t>Gestante con Dengue Grave o shock</a:t>
            </a:r>
            <a:endParaRPr lang="en-US" sz="2400" b="1" dirty="0">
              <a:latin typeface="Garamond" panose="02020404030301010803" pitchFamily="18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9CB77E82-08F6-4CF2-8B66-A2A77E9040EC}"/>
              </a:ext>
            </a:extLst>
          </p:cNvPr>
          <p:cNvSpPr txBox="1"/>
          <p:nvPr/>
        </p:nvSpPr>
        <p:spPr>
          <a:xfrm>
            <a:off x="621015" y="1317039"/>
            <a:ext cx="5635441" cy="969496"/>
          </a:xfrm>
          <a:prstGeom prst="rect">
            <a:avLst/>
          </a:prstGeom>
          <a:solidFill>
            <a:srgbClr val="990099">
              <a:alpha val="2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900" dirty="0">
                <a:latin typeface="Garamond" panose="02020404030301010803" pitchFamily="18" charset="0"/>
              </a:rPr>
              <a:t>Oxígeno + S.F. 0.9% o Ringer lactato 20 ml/kg/bolo (en 3 a 5 minutos), puede repetirse c/20 minutos hasta 3 veces.</a:t>
            </a:r>
            <a:endParaRPr lang="en-US" sz="1900" dirty="0">
              <a:latin typeface="Garamond" panose="02020404030301010803" pitchFamily="18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42AE03A4-31AB-40FE-B8A4-E13F82772124}"/>
              </a:ext>
            </a:extLst>
          </p:cNvPr>
          <p:cNvSpPr txBox="1"/>
          <p:nvPr/>
        </p:nvSpPr>
        <p:spPr>
          <a:xfrm>
            <a:off x="621015" y="2490296"/>
            <a:ext cx="5635441" cy="384721"/>
          </a:xfrm>
          <a:prstGeom prst="rect">
            <a:avLst/>
          </a:prstGeom>
          <a:noFill/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900" dirty="0">
                <a:latin typeface="Garamond" panose="02020404030301010803" pitchFamily="18" charset="0"/>
              </a:rPr>
              <a:t>Paciente estable, pulso palpable</a:t>
            </a:r>
            <a:endParaRPr lang="en-US" sz="1900" dirty="0">
              <a:latin typeface="Garamond" panose="02020404030301010803" pitchFamily="18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1722F822-9D4E-40F7-9F72-2BEA0ABF5E7C}"/>
              </a:ext>
            </a:extLst>
          </p:cNvPr>
          <p:cNvSpPr txBox="1"/>
          <p:nvPr/>
        </p:nvSpPr>
        <p:spPr>
          <a:xfrm>
            <a:off x="621016" y="3037700"/>
            <a:ext cx="5635441" cy="969496"/>
          </a:xfrm>
          <a:prstGeom prst="rect">
            <a:avLst/>
          </a:prstGeom>
          <a:solidFill>
            <a:srgbClr val="990099">
              <a:alpha val="15000"/>
            </a:srgbClr>
          </a:solidFill>
        </p:spPr>
        <p:txBody>
          <a:bodyPr wrap="square" rtlCol="0">
            <a:spAutoFit/>
          </a:bodyPr>
          <a:lstStyle/>
          <a:p>
            <a:r>
              <a:rPr lang="es-ES" sz="1900" dirty="0">
                <a:latin typeface="Garamond" panose="02020404030301010803" pitchFamily="18" charset="0"/>
              </a:rPr>
              <a:t>	S.F. 0.9% 10 ml/</a:t>
            </a:r>
            <a:r>
              <a:rPr lang="es-ES" sz="1900" dirty="0" err="1">
                <a:latin typeface="Garamond" panose="02020404030301010803" pitchFamily="18" charset="0"/>
              </a:rPr>
              <a:t>kp</a:t>
            </a:r>
            <a:r>
              <a:rPr lang="es-ES" sz="1900" dirty="0">
                <a:latin typeface="Garamond" panose="02020404030301010803" pitchFamily="18" charset="0"/>
              </a:rPr>
              <a:t>/h por 2 horas </a:t>
            </a:r>
          </a:p>
          <a:p>
            <a:r>
              <a:rPr lang="es-ES" sz="1900" dirty="0">
                <a:latin typeface="Garamond" panose="02020404030301010803" pitchFamily="18" charset="0"/>
              </a:rPr>
              <a:t>		5 ml/</a:t>
            </a:r>
            <a:r>
              <a:rPr lang="es-ES" sz="1900" dirty="0" err="1">
                <a:latin typeface="Garamond" panose="02020404030301010803" pitchFamily="18" charset="0"/>
              </a:rPr>
              <a:t>kp</a:t>
            </a:r>
            <a:r>
              <a:rPr lang="es-ES" sz="1900" dirty="0">
                <a:latin typeface="Garamond" panose="02020404030301010803" pitchFamily="18" charset="0"/>
              </a:rPr>
              <a:t>/h por 2 horas </a:t>
            </a:r>
          </a:p>
          <a:p>
            <a:r>
              <a:rPr lang="es-ES" sz="1900" dirty="0">
                <a:latin typeface="Garamond" panose="02020404030301010803" pitchFamily="18" charset="0"/>
              </a:rPr>
              <a:t>		3 ml/</a:t>
            </a:r>
            <a:r>
              <a:rPr lang="es-ES" sz="1900" dirty="0" err="1">
                <a:latin typeface="Garamond" panose="02020404030301010803" pitchFamily="18" charset="0"/>
              </a:rPr>
              <a:t>kp</a:t>
            </a:r>
            <a:r>
              <a:rPr lang="es-ES" sz="1900" dirty="0">
                <a:latin typeface="Garamond" panose="02020404030301010803" pitchFamily="18" charset="0"/>
              </a:rPr>
              <a:t>/h por 2 horas</a:t>
            </a:r>
            <a:endParaRPr lang="en-US" sz="1900" dirty="0">
              <a:latin typeface="Garamond" panose="02020404030301010803" pitchFamily="18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D71D51B8-183A-4445-9ED0-104FA70BB17A}"/>
              </a:ext>
            </a:extLst>
          </p:cNvPr>
          <p:cNvSpPr txBox="1"/>
          <p:nvPr/>
        </p:nvSpPr>
        <p:spPr>
          <a:xfrm>
            <a:off x="621014" y="4286396"/>
            <a:ext cx="5635441" cy="969496"/>
          </a:xfrm>
          <a:prstGeom prst="rect">
            <a:avLst/>
          </a:prstGeom>
          <a:noFill/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900" dirty="0">
                <a:latin typeface="Garamond" panose="02020404030301010803" pitchFamily="18" charset="0"/>
              </a:rPr>
              <a:t>Paciente estable: evaluar HTO, PA, FC, diuresis 0.5 – 1cc/h, llenado capilar &gt;2seg., presión diferencial &gt;20mmHg, estado de conciencia.</a:t>
            </a:r>
            <a:endParaRPr lang="en-US" sz="1900" dirty="0">
              <a:latin typeface="Garamond" panose="02020404030301010803" pitchFamily="18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1DDBE0F1-E749-43AE-9721-0B82A12C3EAA}"/>
              </a:ext>
            </a:extLst>
          </p:cNvPr>
          <p:cNvSpPr txBox="1"/>
          <p:nvPr/>
        </p:nvSpPr>
        <p:spPr>
          <a:xfrm>
            <a:off x="621014" y="5642962"/>
            <a:ext cx="5635441" cy="384721"/>
          </a:xfrm>
          <a:prstGeom prst="rect">
            <a:avLst/>
          </a:prstGeom>
          <a:solidFill>
            <a:srgbClr val="990099">
              <a:alpha val="20000"/>
            </a:srgb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900" dirty="0">
                <a:latin typeface="Garamond" panose="02020404030301010803" pitchFamily="18" charset="0"/>
              </a:rPr>
              <a:t>S.F. 0.9% 2-3 ml/</a:t>
            </a:r>
            <a:r>
              <a:rPr lang="es-ES" sz="1900" dirty="0" err="1">
                <a:latin typeface="Garamond" panose="02020404030301010803" pitchFamily="18" charset="0"/>
              </a:rPr>
              <a:t>kp</a:t>
            </a:r>
            <a:r>
              <a:rPr lang="es-ES" sz="1900" dirty="0">
                <a:latin typeface="Garamond" panose="02020404030301010803" pitchFamily="18" charset="0"/>
              </a:rPr>
              <a:t>/h por 24-48 </a:t>
            </a:r>
            <a:r>
              <a:rPr lang="es-ES" sz="1900" dirty="0" err="1">
                <a:latin typeface="Garamond" panose="02020404030301010803" pitchFamily="18" charset="0"/>
              </a:rPr>
              <a:t>hs</a:t>
            </a:r>
            <a:endParaRPr lang="en-US" sz="1900" dirty="0">
              <a:latin typeface="Garamond" panose="02020404030301010803" pitchFamily="18" charset="0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A663D58F-502A-4209-A917-D21DADAA3852}"/>
              </a:ext>
            </a:extLst>
          </p:cNvPr>
          <p:cNvSpPr txBox="1"/>
          <p:nvPr/>
        </p:nvSpPr>
        <p:spPr>
          <a:xfrm>
            <a:off x="6760029" y="1195559"/>
            <a:ext cx="653143" cy="400110"/>
          </a:xfrm>
          <a:prstGeom prst="rect">
            <a:avLst/>
          </a:prstGeom>
          <a:solidFill>
            <a:srgbClr val="990099">
              <a:alpha val="2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dirty="0"/>
              <a:t>NO</a:t>
            </a:r>
            <a:endParaRPr lang="en-US" sz="2000" dirty="0"/>
          </a:p>
        </p:txBody>
      </p:sp>
      <p:cxnSp>
        <p:nvCxnSpPr>
          <p:cNvPr id="17" name="Conector: angular 16">
            <a:extLst>
              <a:ext uri="{FF2B5EF4-FFF2-40B4-BE49-F238E27FC236}">
                <a16:creationId xmlns:a16="http://schemas.microsoft.com/office/drawing/2014/main" xmlns="" id="{F39BD2A7-CF6C-45DA-8B4B-1DFE499CCBCF}"/>
              </a:ext>
            </a:extLst>
          </p:cNvPr>
          <p:cNvCxnSpPr>
            <a:stCxn id="7" idx="3"/>
            <a:endCxn id="15" idx="1"/>
          </p:cNvCxnSpPr>
          <p:nvPr/>
        </p:nvCxnSpPr>
        <p:spPr>
          <a:xfrm flipV="1">
            <a:off x="6256456" y="1395614"/>
            <a:ext cx="503573" cy="1287043"/>
          </a:xfrm>
          <a:prstGeom prst="bentConnector3">
            <a:avLst/>
          </a:prstGeom>
          <a:ln>
            <a:solidFill>
              <a:srgbClr val="99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xmlns="" id="{9B6C7683-91E5-41F9-B098-002016B7948E}"/>
              </a:ext>
            </a:extLst>
          </p:cNvPr>
          <p:cNvSpPr txBox="1"/>
          <p:nvPr/>
        </p:nvSpPr>
        <p:spPr>
          <a:xfrm>
            <a:off x="7619786" y="788031"/>
            <a:ext cx="4272112" cy="1477328"/>
          </a:xfrm>
          <a:prstGeom prst="rect">
            <a:avLst/>
          </a:prstGeom>
          <a:noFill/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Pérdidas ocultas </a:t>
            </a:r>
          </a:p>
          <a:p>
            <a:r>
              <a:rPr lang="es-ES" dirty="0"/>
              <a:t>Insuficiencia cardiaca por miocardiopatía </a:t>
            </a:r>
          </a:p>
          <a:p>
            <a:r>
              <a:rPr lang="es-ES" dirty="0"/>
              <a:t>Sangrado del SNC </a:t>
            </a:r>
          </a:p>
          <a:p>
            <a:r>
              <a:rPr lang="es-ES" dirty="0"/>
              <a:t>Falla de bomba: considere el uso de inotrópicos </a:t>
            </a:r>
            <a:endParaRPr lang="en-US" dirty="0"/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xmlns="" id="{E5586341-A8E9-452D-9C5D-4DB1835309E7}"/>
              </a:ext>
            </a:extLst>
          </p:cNvPr>
          <p:cNvCxnSpPr>
            <a:cxnSpLocks/>
          </p:cNvCxnSpPr>
          <p:nvPr/>
        </p:nvCxnSpPr>
        <p:spPr>
          <a:xfrm>
            <a:off x="7413172" y="1379285"/>
            <a:ext cx="206614" cy="0"/>
          </a:xfrm>
          <a:prstGeom prst="line">
            <a:avLst/>
          </a:prstGeom>
          <a:ln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xmlns="" id="{BDF26272-05DF-4842-91F2-B5C2217F7C0E}"/>
              </a:ext>
            </a:extLst>
          </p:cNvPr>
          <p:cNvCxnSpPr>
            <a:stCxn id="18" idx="2"/>
            <a:endCxn id="3" idx="0"/>
          </p:cNvCxnSpPr>
          <p:nvPr/>
        </p:nvCxnSpPr>
        <p:spPr>
          <a:xfrm>
            <a:off x="9755842" y="2265359"/>
            <a:ext cx="0" cy="1594718"/>
          </a:xfrm>
          <a:prstGeom prst="line">
            <a:avLst/>
          </a:prstGeom>
          <a:ln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uadroTexto 24">
            <a:extLst>
              <a:ext uri="{FF2B5EF4-FFF2-40B4-BE49-F238E27FC236}">
                <a16:creationId xmlns:a16="http://schemas.microsoft.com/office/drawing/2014/main" xmlns="" id="{78EA086E-B2EB-4F85-B954-15B0635B2AE2}"/>
              </a:ext>
            </a:extLst>
          </p:cNvPr>
          <p:cNvSpPr txBox="1"/>
          <p:nvPr/>
        </p:nvSpPr>
        <p:spPr>
          <a:xfrm>
            <a:off x="6760028" y="3336273"/>
            <a:ext cx="653143" cy="369332"/>
          </a:xfrm>
          <a:prstGeom prst="rect">
            <a:avLst/>
          </a:prstGeom>
          <a:solidFill>
            <a:srgbClr val="990099">
              <a:alpha val="2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HTO</a:t>
            </a:r>
            <a:endParaRPr lang="en-US" dirty="0"/>
          </a:p>
        </p:txBody>
      </p:sp>
      <p:cxnSp>
        <p:nvCxnSpPr>
          <p:cNvPr id="27" name="Conector recto de flecha 26">
            <a:extLst>
              <a:ext uri="{FF2B5EF4-FFF2-40B4-BE49-F238E27FC236}">
                <a16:creationId xmlns:a16="http://schemas.microsoft.com/office/drawing/2014/main" xmlns="" id="{CE28AAA9-BDF8-4119-9A55-779612E3C7EF}"/>
              </a:ext>
            </a:extLst>
          </p:cNvPr>
          <p:cNvCxnSpPr>
            <a:stCxn id="8" idx="3"/>
            <a:endCxn id="25" idx="1"/>
          </p:cNvCxnSpPr>
          <p:nvPr/>
        </p:nvCxnSpPr>
        <p:spPr>
          <a:xfrm flipV="1">
            <a:off x="6256457" y="3520939"/>
            <a:ext cx="503571" cy="1509"/>
          </a:xfrm>
          <a:prstGeom prst="straightConnector1">
            <a:avLst/>
          </a:prstGeom>
          <a:ln>
            <a:solidFill>
              <a:srgbClr val="99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ector: angular 3">
            <a:extLst>
              <a:ext uri="{FF2B5EF4-FFF2-40B4-BE49-F238E27FC236}">
                <a16:creationId xmlns:a16="http://schemas.microsoft.com/office/drawing/2014/main" xmlns="" id="{C787DFAB-3CC8-4F18-8CB7-B863057A19AA}"/>
              </a:ext>
            </a:extLst>
          </p:cNvPr>
          <p:cNvCxnSpPr>
            <a:endCxn id="25" idx="3"/>
          </p:cNvCxnSpPr>
          <p:nvPr/>
        </p:nvCxnSpPr>
        <p:spPr>
          <a:xfrm rot="5400000">
            <a:off x="7395963" y="2282568"/>
            <a:ext cx="1255580" cy="1221163"/>
          </a:xfrm>
          <a:prstGeom prst="bentConnector2">
            <a:avLst/>
          </a:prstGeom>
          <a:ln>
            <a:solidFill>
              <a:srgbClr val="99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356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D74690D-ABCE-42CF-9457-AF07C8C2B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rgbClr val="990099"/>
                </a:solidFill>
                <a:latin typeface="Garamond" panose="02020404030301010803" pitchFamily="18" charset="0"/>
              </a:rPr>
              <a:t>Dengue en cardiópatas</a:t>
            </a:r>
            <a:endParaRPr lang="en-US" b="1" dirty="0">
              <a:solidFill>
                <a:srgbClr val="990099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0F600A9-B885-4F73-BB5B-965117FCF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Garamond" panose="02020404030301010803" pitchFamily="18" charset="0"/>
              </a:rPr>
              <a:t>La </a:t>
            </a:r>
            <a:r>
              <a:rPr lang="en-US" sz="2400" dirty="0" err="1">
                <a:latin typeface="Garamond" panose="02020404030301010803" pitchFamily="18" charset="0"/>
              </a:rPr>
              <a:t>trombocitopenia</a:t>
            </a:r>
            <a:r>
              <a:rPr lang="en-US" sz="2400" dirty="0">
                <a:latin typeface="Garamond" panose="02020404030301010803" pitchFamily="18" charset="0"/>
              </a:rPr>
              <a:t> es </a:t>
            </a:r>
            <a:r>
              <a:rPr lang="en-US" sz="2400" dirty="0" err="1">
                <a:latin typeface="Garamond" panose="02020404030301010803" pitchFamily="18" charset="0"/>
              </a:rPr>
              <a:t>debida</a:t>
            </a:r>
            <a:r>
              <a:rPr lang="en-US" sz="2400" dirty="0">
                <a:latin typeface="Garamond" panose="02020404030301010803" pitchFamily="18" charset="0"/>
              </a:rPr>
              <a:t> a la </a:t>
            </a:r>
            <a:r>
              <a:rPr lang="en-US" sz="2400" dirty="0" err="1">
                <a:latin typeface="Garamond" panose="02020404030301010803" pitchFamily="18" charset="0"/>
              </a:rPr>
              <a:t>disminución</a:t>
            </a:r>
            <a:r>
              <a:rPr lang="en-US" sz="2400" dirty="0">
                <a:latin typeface="Garamond" panose="02020404030301010803" pitchFamily="18" charset="0"/>
              </a:rPr>
              <a:t> de la </a:t>
            </a:r>
            <a:r>
              <a:rPr lang="en-US" sz="2400" dirty="0" err="1">
                <a:latin typeface="Garamond" panose="02020404030301010803" pitchFamily="18" charset="0"/>
              </a:rPr>
              <a:t>producción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en</a:t>
            </a:r>
            <a:r>
              <a:rPr lang="en-US" sz="2400" dirty="0">
                <a:latin typeface="Garamond" panose="02020404030301010803" pitchFamily="18" charset="0"/>
              </a:rPr>
              <a:t> la </a:t>
            </a:r>
            <a:r>
              <a:rPr lang="en-US" sz="2400" dirty="0" err="1">
                <a:latin typeface="Garamond" panose="02020404030301010803" pitchFamily="18" charset="0"/>
              </a:rPr>
              <a:t>médula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ósea</a:t>
            </a:r>
            <a:r>
              <a:rPr lang="en-US" sz="2400" dirty="0">
                <a:latin typeface="Garamond" panose="02020404030301010803" pitchFamily="18" charset="0"/>
              </a:rPr>
              <a:t> e </a:t>
            </a:r>
            <a:r>
              <a:rPr lang="en-US" sz="2400" dirty="0" err="1">
                <a:latin typeface="Garamond" panose="02020404030301010803" pitchFamily="18" charset="0"/>
              </a:rPr>
              <a:t>incremento</a:t>
            </a:r>
            <a:r>
              <a:rPr lang="en-US" sz="2400" dirty="0">
                <a:latin typeface="Garamond" panose="02020404030301010803" pitchFamily="18" charset="0"/>
              </a:rPr>
              <a:t> de la </a:t>
            </a:r>
            <a:r>
              <a:rPr lang="en-US" sz="2400" dirty="0" err="1">
                <a:latin typeface="Garamond" panose="02020404030301010803" pitchFamily="18" charset="0"/>
              </a:rPr>
              <a:t>destrucción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periférica</a:t>
            </a:r>
            <a:r>
              <a:rPr lang="en-US" sz="2400" dirty="0">
                <a:latin typeface="Garamond" panose="02020404030301010803" pitchFamily="18" charset="0"/>
              </a:rPr>
              <a:t> por </a:t>
            </a:r>
            <a:r>
              <a:rPr lang="en-US" sz="2400" dirty="0" err="1">
                <a:latin typeface="Garamond" panose="02020404030301010803" pitchFamily="18" charset="0"/>
              </a:rPr>
              <a:t>acción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directa</a:t>
            </a:r>
            <a:r>
              <a:rPr lang="en-US" sz="2400" dirty="0">
                <a:latin typeface="Garamond" panose="02020404030301010803" pitchFamily="18" charset="0"/>
              </a:rPr>
              <a:t> del virus.</a:t>
            </a:r>
          </a:p>
          <a:p>
            <a:r>
              <a:rPr lang="en-US" sz="2400" dirty="0">
                <a:latin typeface="Garamond" panose="02020404030301010803" pitchFamily="18" charset="0"/>
              </a:rPr>
              <a:t>El </a:t>
            </a:r>
            <a:r>
              <a:rPr lang="en-US" sz="2400" dirty="0" err="1">
                <a:latin typeface="Garamond" panose="02020404030301010803" pitchFamily="18" charset="0"/>
              </a:rPr>
              <a:t>recuento</a:t>
            </a:r>
            <a:r>
              <a:rPr lang="en-US" sz="2400" dirty="0">
                <a:latin typeface="Garamond" panose="02020404030301010803" pitchFamily="18" charset="0"/>
              </a:rPr>
              <a:t> de </a:t>
            </a:r>
            <a:r>
              <a:rPr lang="en-US" sz="2400" dirty="0" err="1">
                <a:latin typeface="Garamond" panose="02020404030301010803" pitchFamily="18" charset="0"/>
              </a:rPr>
              <a:t>plaquetas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retorna</a:t>
            </a:r>
            <a:r>
              <a:rPr lang="en-US" sz="2400" dirty="0">
                <a:latin typeface="Garamond" panose="02020404030301010803" pitchFamily="18" charset="0"/>
              </a:rPr>
              <a:t> a la </a:t>
            </a:r>
            <a:r>
              <a:rPr lang="en-US" sz="2400" dirty="0" err="1">
                <a:latin typeface="Garamond" panose="02020404030301010803" pitchFamily="18" charset="0"/>
              </a:rPr>
              <a:t>normalidad</a:t>
            </a:r>
            <a:r>
              <a:rPr lang="en-US" sz="2400" dirty="0">
                <a:latin typeface="Garamond" panose="02020404030301010803" pitchFamily="18" charset="0"/>
              </a:rPr>
              <a:t> a los 7 – 10 </a:t>
            </a:r>
            <a:r>
              <a:rPr lang="en-US" sz="2400" dirty="0" err="1">
                <a:latin typeface="Garamond" panose="02020404030301010803" pitchFamily="18" charset="0"/>
              </a:rPr>
              <a:t>días</a:t>
            </a:r>
            <a:r>
              <a:rPr lang="en-US" sz="2400" dirty="0">
                <a:latin typeface="Garamond" panose="02020404030301010803" pitchFamily="18" charset="0"/>
              </a:rPr>
              <a:t>.</a:t>
            </a:r>
          </a:p>
          <a:p>
            <a:r>
              <a:rPr lang="en-US" sz="2400" dirty="0" err="1">
                <a:latin typeface="Garamond" panose="02020404030301010803" pitchFamily="18" charset="0"/>
              </a:rPr>
              <a:t>Alteración</a:t>
            </a:r>
            <a:r>
              <a:rPr lang="en-US" sz="2400" dirty="0">
                <a:latin typeface="Garamond" panose="02020404030301010803" pitchFamily="18" charset="0"/>
              </a:rPr>
              <a:t> de la </a:t>
            </a:r>
            <a:r>
              <a:rPr lang="en-US" sz="2400" dirty="0" err="1">
                <a:latin typeface="Garamond" panose="02020404030301010803" pitchFamily="18" charset="0"/>
              </a:rPr>
              <a:t>función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plaquetaria</a:t>
            </a:r>
            <a:r>
              <a:rPr lang="en-US" sz="2400" dirty="0">
                <a:latin typeface="Garamond" panose="02020404030301010803" pitchFamily="18" charset="0"/>
              </a:rPr>
              <a:t>, </a:t>
            </a:r>
            <a:r>
              <a:rPr lang="en-US" sz="2400" dirty="0" err="1">
                <a:latin typeface="Garamond" panose="02020404030301010803" pitchFamily="18" charset="0"/>
              </a:rPr>
              <a:t>retornando</a:t>
            </a:r>
            <a:r>
              <a:rPr lang="en-US" sz="2400" dirty="0">
                <a:latin typeface="Garamond" panose="02020404030301010803" pitchFamily="18" charset="0"/>
              </a:rPr>
              <a:t> a </a:t>
            </a:r>
            <a:r>
              <a:rPr lang="en-US" sz="2400" dirty="0" err="1">
                <a:latin typeface="Garamond" panose="02020404030301010803" pitchFamily="18" charset="0"/>
              </a:rPr>
              <a:t>su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funcionalidad</a:t>
            </a:r>
            <a:r>
              <a:rPr lang="en-US" sz="2400" dirty="0">
                <a:latin typeface="Garamond" panose="02020404030301010803" pitchFamily="18" charset="0"/>
              </a:rPr>
              <a:t> normal </a:t>
            </a:r>
            <a:r>
              <a:rPr lang="en-US" sz="2400" dirty="0" err="1">
                <a:latin typeface="Garamond" panose="02020404030301010803" pitchFamily="18" charset="0"/>
              </a:rPr>
              <a:t>en</a:t>
            </a:r>
            <a:r>
              <a:rPr lang="en-US" sz="2400" dirty="0">
                <a:latin typeface="Garamond" panose="02020404030301010803" pitchFamily="18" charset="0"/>
              </a:rPr>
              <a:t> 2 – 3 </a:t>
            </a:r>
            <a:r>
              <a:rPr lang="en-US" sz="2400" dirty="0" err="1">
                <a:latin typeface="Garamond" panose="02020404030301010803" pitchFamily="18" charset="0"/>
              </a:rPr>
              <a:t>semanas</a:t>
            </a:r>
            <a:r>
              <a:rPr lang="en-US" sz="2400" dirty="0">
                <a:latin typeface="Garamond" panose="02020404030301010803" pitchFamily="18" charset="0"/>
              </a:rPr>
              <a:t>.</a:t>
            </a:r>
          </a:p>
          <a:p>
            <a:r>
              <a:rPr lang="en-US" sz="2400" dirty="0" err="1">
                <a:latin typeface="Garamond" panose="02020404030301010803" pitchFamily="18" charset="0"/>
              </a:rPr>
              <a:t>Antiagregantes</a:t>
            </a:r>
            <a:r>
              <a:rPr lang="en-US" sz="2400" dirty="0">
                <a:latin typeface="Garamond" panose="02020404030301010803" pitchFamily="18" charset="0"/>
              </a:rPr>
              <a:t>: stent </a:t>
            </a:r>
            <a:r>
              <a:rPr lang="en-US" sz="2400" dirty="0" err="1">
                <a:latin typeface="Garamond" panose="02020404030301010803" pitchFamily="18" charset="0"/>
              </a:rPr>
              <a:t>medicado</a:t>
            </a:r>
            <a:r>
              <a:rPr lang="en-US" sz="2400" dirty="0">
                <a:latin typeface="Garamond" panose="02020404030301010803" pitchFamily="18" charset="0"/>
              </a:rPr>
              <a:t>, stent </a:t>
            </a:r>
            <a:r>
              <a:rPr lang="en-US" sz="2400" dirty="0" err="1">
                <a:latin typeface="Garamond" panose="02020404030301010803" pitchFamily="18" charset="0"/>
              </a:rPr>
              <a:t>convencional</a:t>
            </a:r>
            <a:r>
              <a:rPr lang="en-US" sz="2400" dirty="0">
                <a:latin typeface="Garamond" panose="02020404030301010803" pitchFamily="18" charset="0"/>
              </a:rPr>
              <a:t>, </a:t>
            </a:r>
            <a:r>
              <a:rPr lang="en-US" sz="2400" dirty="0" err="1">
                <a:latin typeface="Garamond" panose="02020404030301010803" pitchFamily="18" charset="0"/>
              </a:rPr>
              <a:t>profilaxis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secundaria</a:t>
            </a:r>
            <a:r>
              <a:rPr lang="en-US" sz="2400" dirty="0">
                <a:latin typeface="Garamond" panose="02020404030301010803" pitchFamily="18" charset="0"/>
              </a:rPr>
              <a:t> de </a:t>
            </a:r>
            <a:r>
              <a:rPr lang="en-US" sz="2400" dirty="0" err="1">
                <a:latin typeface="Garamond" panose="02020404030301010803" pitchFamily="18" charset="0"/>
              </a:rPr>
              <a:t>cardiopatía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isquémica</a:t>
            </a:r>
            <a:r>
              <a:rPr lang="en-US" sz="2400" dirty="0">
                <a:latin typeface="Garamond" panose="02020404030301010803" pitchFamily="18" charset="0"/>
              </a:rPr>
              <a:t> e </a:t>
            </a:r>
            <a:r>
              <a:rPr lang="en-US" sz="2400" dirty="0" err="1">
                <a:latin typeface="Garamond" panose="02020404030301010803" pitchFamily="18" charset="0"/>
              </a:rPr>
              <a:t>isquemi</a:t>
            </a:r>
            <a:r>
              <a:rPr lang="en-US" sz="2400" dirty="0">
                <a:latin typeface="Garamond" panose="02020404030301010803" pitchFamily="18" charset="0"/>
              </a:rPr>
              <a:t> cerebral.</a:t>
            </a:r>
          </a:p>
          <a:p>
            <a:r>
              <a:rPr lang="en-US" sz="2400" dirty="0">
                <a:latin typeface="Garamond" panose="02020404030301010803" pitchFamily="18" charset="0"/>
              </a:rPr>
              <a:t>ACO: </a:t>
            </a:r>
            <a:r>
              <a:rPr lang="pt-BR" sz="2400" dirty="0" err="1">
                <a:latin typeface="Garamond" panose="02020404030301010803" pitchFamily="18" charset="0"/>
              </a:rPr>
              <a:t>prótesis</a:t>
            </a:r>
            <a:r>
              <a:rPr lang="pt-BR" sz="2400" dirty="0">
                <a:latin typeface="Garamond" panose="02020404030301010803" pitchFamily="18" charset="0"/>
              </a:rPr>
              <a:t> cardíacas metálicas, FA com alto </a:t>
            </a:r>
            <a:r>
              <a:rPr lang="pt-BR" sz="2400" dirty="0" err="1">
                <a:latin typeface="Garamond" panose="02020404030301010803" pitchFamily="18" charset="0"/>
              </a:rPr>
              <a:t>riesgo</a:t>
            </a:r>
            <a:r>
              <a:rPr lang="pt-BR" sz="2400" dirty="0">
                <a:latin typeface="Garamond" panose="02020404030301010803" pitchFamily="18" charset="0"/>
              </a:rPr>
              <a:t> de fenómenos tromboembólicos, embolia pulmonar y síndromes </a:t>
            </a:r>
            <a:r>
              <a:rPr lang="pt-BR" sz="2400" dirty="0" err="1">
                <a:latin typeface="Garamond" panose="02020404030301010803" pitchFamily="18" charset="0"/>
              </a:rPr>
              <a:t>trombofílicos</a:t>
            </a:r>
            <a:r>
              <a:rPr lang="pt-BR" sz="2400" dirty="0">
                <a:latin typeface="Garamond" panose="02020404030301010803" pitchFamily="18" charset="0"/>
              </a:rPr>
              <a:t>. </a:t>
            </a:r>
            <a:endParaRPr lang="en-US" sz="2400" dirty="0">
              <a:latin typeface="Garamond" panose="02020404030301010803" pitchFamily="18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12C4D329-AD82-41A5-BD4F-5350BA7D3DE8}"/>
              </a:ext>
            </a:extLst>
          </p:cNvPr>
          <p:cNvSpPr txBox="1"/>
          <p:nvPr/>
        </p:nvSpPr>
        <p:spPr>
          <a:xfrm>
            <a:off x="6250898" y="6192789"/>
            <a:ext cx="578144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100" dirty="0" err="1"/>
              <a:t>Pesaro</a:t>
            </a:r>
            <a:r>
              <a:rPr lang="pt-BR" sz="1100" dirty="0"/>
              <a:t>, A. Dengue: </a:t>
            </a:r>
            <a:r>
              <a:rPr lang="pt-BR" sz="1100" dirty="0" err="1"/>
              <a:t>cardiac</a:t>
            </a:r>
            <a:r>
              <a:rPr lang="pt-BR" sz="1100" dirty="0"/>
              <a:t> </a:t>
            </a:r>
            <a:r>
              <a:rPr lang="pt-BR" sz="1100" dirty="0" err="1"/>
              <a:t>manifestations</a:t>
            </a:r>
            <a:r>
              <a:rPr lang="pt-BR" sz="1100" dirty="0"/>
              <a:t> </a:t>
            </a:r>
            <a:r>
              <a:rPr lang="pt-BR" sz="1100" dirty="0" err="1"/>
              <a:t>and</a:t>
            </a:r>
            <a:r>
              <a:rPr lang="pt-BR" sz="1100" dirty="0"/>
              <a:t> </a:t>
            </a:r>
            <a:r>
              <a:rPr lang="pt-BR" sz="1100" dirty="0" err="1"/>
              <a:t>implications</a:t>
            </a:r>
            <a:r>
              <a:rPr lang="pt-BR" sz="1100" dirty="0"/>
              <a:t> in </a:t>
            </a:r>
            <a:r>
              <a:rPr lang="pt-BR" sz="1100" dirty="0" err="1"/>
              <a:t>antithrombotic</a:t>
            </a:r>
            <a:r>
              <a:rPr lang="pt-BR" sz="1100" dirty="0"/>
              <a:t> </a:t>
            </a:r>
            <a:r>
              <a:rPr lang="pt-BR" sz="1100" dirty="0" err="1"/>
              <a:t>treatment</a:t>
            </a:r>
            <a:r>
              <a:rPr lang="pt-BR" sz="1100" dirty="0"/>
              <a:t>. </a:t>
            </a:r>
            <a:r>
              <a:rPr lang="pt-BR" sz="1100" i="1" dirty="0"/>
              <a:t>Arquivos Brasileiros de Cardiologia 2007.</a:t>
            </a:r>
          </a:p>
          <a:p>
            <a:pPr algn="just"/>
            <a:r>
              <a:rPr lang="pt-BR" sz="1100" dirty="0"/>
              <a:t>Dengue: diagnóstico e manejo clínico adulto e criança. Ministério da Saúde. Brasília – DF. 2016.  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078818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8BB5F26-E6B2-476D-B390-FAE6ED5B1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438" y="441905"/>
            <a:ext cx="10515600" cy="1015663"/>
          </a:xfrm>
        </p:spPr>
        <p:txBody>
          <a:bodyPr/>
          <a:lstStyle/>
          <a:p>
            <a:r>
              <a:rPr lang="es-ES" b="1" dirty="0">
                <a:solidFill>
                  <a:srgbClr val="990099"/>
                </a:solidFill>
                <a:latin typeface="Garamond" panose="02020404030301010803" pitchFamily="18" charset="0"/>
              </a:rPr>
              <a:t>Cardiopatía isquémica con antiagregantes</a:t>
            </a:r>
            <a:endParaRPr lang="en-US" b="1" dirty="0">
              <a:solidFill>
                <a:srgbClr val="990099"/>
              </a:solidFill>
              <a:latin typeface="Garamond" panose="02020404030301010803" pitchFamily="18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0F59524C-8F42-4B3F-9E74-7E6CDD525FC4}"/>
              </a:ext>
            </a:extLst>
          </p:cNvPr>
          <p:cNvSpPr txBox="1"/>
          <p:nvPr/>
        </p:nvSpPr>
        <p:spPr>
          <a:xfrm>
            <a:off x="4303060" y="2006714"/>
            <a:ext cx="3243170" cy="1015663"/>
          </a:xfrm>
          <a:prstGeom prst="rect">
            <a:avLst/>
          </a:prstGeom>
          <a:noFill/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err="1">
                <a:latin typeface="Garamond" panose="02020404030301010803" pitchFamily="18" charset="0"/>
              </a:rPr>
              <a:t>Stent</a:t>
            </a:r>
            <a:r>
              <a:rPr lang="es-ES" sz="2000" b="1" dirty="0">
                <a:latin typeface="Garamond" panose="02020404030301010803" pitchFamily="18" charset="0"/>
              </a:rPr>
              <a:t> medicado &lt;6 meses y </a:t>
            </a:r>
            <a:r>
              <a:rPr lang="es-ES" sz="2000" b="1" dirty="0" err="1">
                <a:latin typeface="Garamond" panose="02020404030301010803" pitchFamily="18" charset="0"/>
              </a:rPr>
              <a:t>stent</a:t>
            </a:r>
            <a:r>
              <a:rPr lang="es-ES" sz="2000" b="1" dirty="0">
                <a:latin typeface="Garamond" panose="02020404030301010803" pitchFamily="18" charset="0"/>
              </a:rPr>
              <a:t> convencional &lt;1 mes en </a:t>
            </a:r>
            <a:r>
              <a:rPr lang="es-ES" sz="2000" b="1" dirty="0" err="1">
                <a:latin typeface="Garamond" panose="02020404030301010803" pitchFamily="18" charset="0"/>
              </a:rPr>
              <a:t>tto</a:t>
            </a:r>
            <a:r>
              <a:rPr lang="es-ES" sz="2000" b="1" dirty="0">
                <a:latin typeface="Garamond" panose="02020404030301010803" pitchFamily="18" charset="0"/>
              </a:rPr>
              <a:t> con </a:t>
            </a:r>
            <a:r>
              <a:rPr lang="es-ES" b="1" dirty="0">
                <a:latin typeface="Garamond" panose="02020404030301010803" pitchFamily="18" charset="0"/>
              </a:rPr>
              <a:t>AAS y </a:t>
            </a:r>
            <a:r>
              <a:rPr lang="es-ES" b="1" dirty="0" err="1">
                <a:latin typeface="Garamond" panose="02020404030301010803" pitchFamily="18" charset="0"/>
              </a:rPr>
              <a:t>clopidogrel</a:t>
            </a:r>
            <a:r>
              <a:rPr lang="es-ES" sz="2000" b="1" dirty="0">
                <a:latin typeface="Garamond" panose="02020404030301010803" pitchFamily="18" charset="0"/>
              </a:rPr>
              <a:t>.</a:t>
            </a:r>
            <a:endParaRPr lang="en-US" sz="2000" b="1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2AE83667-6E0B-43EE-A91D-FFE367D197FA}"/>
              </a:ext>
            </a:extLst>
          </p:cNvPr>
          <p:cNvSpPr txBox="1"/>
          <p:nvPr/>
        </p:nvSpPr>
        <p:spPr>
          <a:xfrm>
            <a:off x="1026821" y="3612838"/>
            <a:ext cx="2323475" cy="707886"/>
          </a:xfrm>
          <a:prstGeom prst="rect">
            <a:avLst/>
          </a:prstGeom>
          <a:noFill/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latin typeface="Garamond" panose="02020404030301010803" pitchFamily="18" charset="0"/>
              </a:rPr>
              <a:t>Plaquetas </a:t>
            </a:r>
          </a:p>
          <a:p>
            <a:pPr algn="ctr"/>
            <a:r>
              <a:rPr lang="es-ES" sz="2000" dirty="0">
                <a:latin typeface="Garamond" panose="02020404030301010803" pitchFamily="18" charset="0"/>
              </a:rPr>
              <a:t>&gt;50.000</a:t>
            </a:r>
            <a:endParaRPr lang="en-US" sz="2000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E5F838E0-C0ED-4A91-B38F-42649A24ABD3}"/>
              </a:ext>
            </a:extLst>
          </p:cNvPr>
          <p:cNvSpPr txBox="1"/>
          <p:nvPr/>
        </p:nvSpPr>
        <p:spPr>
          <a:xfrm>
            <a:off x="550438" y="5147362"/>
            <a:ext cx="3276239" cy="707886"/>
          </a:xfrm>
          <a:prstGeom prst="rect">
            <a:avLst/>
          </a:prstGeom>
          <a:noFill/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r>
              <a:rPr lang="es-ES" sz="2000" dirty="0">
                <a:latin typeface="Garamond" panose="02020404030301010803" pitchFamily="18" charset="0"/>
              </a:rPr>
              <a:t>Mantener AAS y </a:t>
            </a:r>
            <a:r>
              <a:rPr lang="es-ES" sz="2000" dirty="0" err="1">
                <a:latin typeface="Garamond" panose="02020404030301010803" pitchFamily="18" charset="0"/>
              </a:rPr>
              <a:t>clopidogrel</a:t>
            </a:r>
            <a:r>
              <a:rPr lang="es-ES" sz="2000" dirty="0">
                <a:latin typeface="Garamond" panose="02020404030301010803" pitchFamily="18" charset="0"/>
              </a:rPr>
              <a:t>. </a:t>
            </a:r>
          </a:p>
          <a:p>
            <a:r>
              <a:rPr lang="es-ES" sz="2000" dirty="0">
                <a:latin typeface="Garamond" panose="02020404030301010803" pitchFamily="18" charset="0"/>
              </a:rPr>
              <a:t>Control diario de plaquetas.</a:t>
            </a:r>
            <a:endParaRPr lang="en-US" sz="20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C499604A-9DC9-4D1B-8BFE-97F3AD207861}"/>
              </a:ext>
            </a:extLst>
          </p:cNvPr>
          <p:cNvSpPr txBox="1"/>
          <p:nvPr/>
        </p:nvSpPr>
        <p:spPr>
          <a:xfrm>
            <a:off x="4762907" y="3612838"/>
            <a:ext cx="2323475" cy="707886"/>
          </a:xfrm>
          <a:prstGeom prst="rect">
            <a:avLst/>
          </a:prstGeom>
          <a:noFill/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latin typeface="Garamond" panose="02020404030301010803" pitchFamily="18" charset="0"/>
              </a:rPr>
              <a:t>Plaquetas </a:t>
            </a:r>
          </a:p>
          <a:p>
            <a:pPr algn="ctr"/>
            <a:r>
              <a:rPr lang="es-ES" sz="2000" dirty="0">
                <a:latin typeface="Garamond" panose="02020404030301010803" pitchFamily="18" charset="0"/>
              </a:rPr>
              <a:t>50.000 - 30.000</a:t>
            </a:r>
            <a:endParaRPr lang="en-US" sz="2000" dirty="0">
              <a:latin typeface="Garamond" panose="02020404030301010803" pitchFamily="18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E13DBE09-15DD-4C50-890D-FA8161FDAC86}"/>
              </a:ext>
            </a:extLst>
          </p:cNvPr>
          <p:cNvSpPr txBox="1"/>
          <p:nvPr/>
        </p:nvSpPr>
        <p:spPr>
          <a:xfrm>
            <a:off x="4288286" y="4870363"/>
            <a:ext cx="3243170" cy="1261884"/>
          </a:xfrm>
          <a:prstGeom prst="rect">
            <a:avLst/>
          </a:prstGeom>
          <a:noFill/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r>
              <a:rPr lang="es-ES" sz="2000" dirty="0">
                <a:latin typeface="Garamond" panose="02020404030301010803" pitchFamily="18" charset="0"/>
              </a:rPr>
              <a:t>Internación.</a:t>
            </a:r>
          </a:p>
          <a:p>
            <a:r>
              <a:rPr lang="es-ES" sz="2000" dirty="0">
                <a:latin typeface="Garamond" panose="02020404030301010803" pitchFamily="18" charset="0"/>
              </a:rPr>
              <a:t>Mantener AAS y </a:t>
            </a:r>
            <a:r>
              <a:rPr lang="es-ES" sz="2000" dirty="0" err="1">
                <a:latin typeface="Garamond" panose="02020404030301010803" pitchFamily="18" charset="0"/>
              </a:rPr>
              <a:t>clopidogrel</a:t>
            </a:r>
            <a:r>
              <a:rPr lang="es-ES" sz="2000" dirty="0">
                <a:latin typeface="Garamond" panose="02020404030301010803" pitchFamily="18" charset="0"/>
              </a:rPr>
              <a:t>. </a:t>
            </a:r>
          </a:p>
          <a:p>
            <a:r>
              <a:rPr lang="es-ES" sz="2000" dirty="0">
                <a:latin typeface="Garamond" panose="02020404030301010803" pitchFamily="18" charset="0"/>
              </a:rPr>
              <a:t>Control diario de plaquetas</a:t>
            </a:r>
            <a:endParaRPr lang="en-US" sz="2000" dirty="0">
              <a:latin typeface="Garamond" panose="02020404030301010803" pitchFamily="18" charset="0"/>
            </a:endParaRPr>
          </a:p>
          <a:p>
            <a:endParaRPr lang="en-US" sz="1600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94A6E524-D83D-4780-A8CD-A2852E88B945}"/>
              </a:ext>
            </a:extLst>
          </p:cNvPr>
          <p:cNvSpPr txBox="1"/>
          <p:nvPr/>
        </p:nvSpPr>
        <p:spPr>
          <a:xfrm>
            <a:off x="9091535" y="3612838"/>
            <a:ext cx="1394086" cy="707886"/>
          </a:xfrm>
          <a:prstGeom prst="rect">
            <a:avLst/>
          </a:prstGeom>
          <a:noFill/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latin typeface="Garamond" panose="02020404030301010803" pitchFamily="18" charset="0"/>
              </a:rPr>
              <a:t>Plaquetas</a:t>
            </a:r>
          </a:p>
          <a:p>
            <a:pPr algn="ctr"/>
            <a:r>
              <a:rPr lang="es-ES" sz="2000" dirty="0">
                <a:latin typeface="Garamond" panose="02020404030301010803" pitchFamily="18" charset="0"/>
              </a:rPr>
              <a:t>&lt;30.000</a:t>
            </a:r>
            <a:endParaRPr lang="en-US" sz="2000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8AEAF083-5FDB-431D-AAAB-F4F3C0CDF19F}"/>
              </a:ext>
            </a:extLst>
          </p:cNvPr>
          <p:cNvSpPr txBox="1"/>
          <p:nvPr/>
        </p:nvSpPr>
        <p:spPr>
          <a:xfrm>
            <a:off x="8166993" y="4993473"/>
            <a:ext cx="3243170" cy="1015663"/>
          </a:xfrm>
          <a:prstGeom prst="rect">
            <a:avLst/>
          </a:prstGeom>
          <a:noFill/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r>
              <a:rPr lang="es-ES" sz="2000" dirty="0">
                <a:latin typeface="Garamond" panose="02020404030301010803" pitchFamily="18" charset="0"/>
              </a:rPr>
              <a:t>Internación.</a:t>
            </a:r>
          </a:p>
          <a:p>
            <a:r>
              <a:rPr lang="es-ES" sz="2000" dirty="0">
                <a:latin typeface="Garamond" panose="02020404030301010803" pitchFamily="18" charset="0"/>
              </a:rPr>
              <a:t>Suspender AAS y </a:t>
            </a:r>
            <a:r>
              <a:rPr lang="es-ES" sz="2000" dirty="0" err="1">
                <a:latin typeface="Garamond" panose="02020404030301010803" pitchFamily="18" charset="0"/>
              </a:rPr>
              <a:t>clopidogrel</a:t>
            </a:r>
            <a:r>
              <a:rPr lang="es-ES" sz="2000" dirty="0">
                <a:latin typeface="Garamond" panose="02020404030301010803" pitchFamily="18" charset="0"/>
              </a:rPr>
              <a:t>. </a:t>
            </a:r>
          </a:p>
          <a:p>
            <a:r>
              <a:rPr lang="es-ES" sz="2000" dirty="0">
                <a:latin typeface="Garamond" panose="02020404030301010803" pitchFamily="18" charset="0"/>
              </a:rPr>
              <a:t>Control diario de plaquetas.</a:t>
            </a:r>
            <a:endParaRPr lang="en-US" sz="2000" dirty="0"/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xmlns="" id="{A24D5AFF-6C69-44C5-8EE6-0788B42041E8}"/>
              </a:ext>
            </a:extLst>
          </p:cNvPr>
          <p:cNvCxnSpPr>
            <a:cxnSpLocks/>
            <a:stCxn id="6" idx="2"/>
            <a:endCxn id="9" idx="0"/>
          </p:cNvCxnSpPr>
          <p:nvPr/>
        </p:nvCxnSpPr>
        <p:spPr>
          <a:xfrm>
            <a:off x="5924645" y="3022377"/>
            <a:ext cx="0" cy="590461"/>
          </a:xfrm>
          <a:prstGeom prst="line">
            <a:avLst/>
          </a:prstGeom>
          <a:ln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: angular 20">
            <a:extLst>
              <a:ext uri="{FF2B5EF4-FFF2-40B4-BE49-F238E27FC236}">
                <a16:creationId xmlns:a16="http://schemas.microsoft.com/office/drawing/2014/main" xmlns="" id="{A40B8337-EFAA-4233-9641-BA6AC38EE125}"/>
              </a:ext>
            </a:extLst>
          </p:cNvPr>
          <p:cNvCxnSpPr>
            <a:cxnSpLocks/>
            <a:stCxn id="6" idx="1"/>
            <a:endCxn id="7" idx="0"/>
          </p:cNvCxnSpPr>
          <p:nvPr/>
        </p:nvCxnSpPr>
        <p:spPr>
          <a:xfrm rot="10800000" flipV="1">
            <a:off x="2188560" y="2514546"/>
            <a:ext cx="2114501" cy="1098292"/>
          </a:xfrm>
          <a:prstGeom prst="bentConnector2">
            <a:avLst/>
          </a:prstGeom>
          <a:ln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: angular 22">
            <a:extLst>
              <a:ext uri="{FF2B5EF4-FFF2-40B4-BE49-F238E27FC236}">
                <a16:creationId xmlns:a16="http://schemas.microsoft.com/office/drawing/2014/main" xmlns="" id="{36BCEF82-9CBB-4883-A7C3-68260424227A}"/>
              </a:ext>
            </a:extLst>
          </p:cNvPr>
          <p:cNvCxnSpPr>
            <a:cxnSpLocks/>
            <a:stCxn id="6" idx="3"/>
            <a:endCxn id="11" idx="0"/>
          </p:cNvCxnSpPr>
          <p:nvPr/>
        </p:nvCxnSpPr>
        <p:spPr>
          <a:xfrm>
            <a:off x="7546230" y="2514546"/>
            <a:ext cx="2242348" cy="1098292"/>
          </a:xfrm>
          <a:prstGeom prst="bentConnector2">
            <a:avLst/>
          </a:prstGeom>
          <a:ln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xmlns="" id="{17C23655-984A-440A-B3D9-3F2CA9D8DA8A}"/>
              </a:ext>
            </a:extLst>
          </p:cNvPr>
          <p:cNvCxnSpPr>
            <a:stCxn id="7" idx="2"/>
            <a:endCxn id="8" idx="0"/>
          </p:cNvCxnSpPr>
          <p:nvPr/>
        </p:nvCxnSpPr>
        <p:spPr>
          <a:xfrm flipH="1">
            <a:off x="2188558" y="4320724"/>
            <a:ext cx="1" cy="826638"/>
          </a:xfrm>
          <a:prstGeom prst="line">
            <a:avLst/>
          </a:prstGeom>
          <a:ln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xmlns="" id="{2E97D50D-0966-42CD-81DC-D6DBB69C9296}"/>
              </a:ext>
            </a:extLst>
          </p:cNvPr>
          <p:cNvCxnSpPr>
            <a:stCxn id="9" idx="2"/>
            <a:endCxn id="10" idx="0"/>
          </p:cNvCxnSpPr>
          <p:nvPr/>
        </p:nvCxnSpPr>
        <p:spPr>
          <a:xfrm flipH="1">
            <a:off x="5909871" y="4320724"/>
            <a:ext cx="14774" cy="549639"/>
          </a:xfrm>
          <a:prstGeom prst="line">
            <a:avLst/>
          </a:prstGeom>
          <a:ln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xmlns="" id="{E7E9BC2C-C2D3-4FAD-A156-6BCB25C5193F}"/>
              </a:ext>
            </a:extLst>
          </p:cNvPr>
          <p:cNvCxnSpPr>
            <a:stCxn id="11" idx="2"/>
            <a:endCxn id="12" idx="0"/>
          </p:cNvCxnSpPr>
          <p:nvPr/>
        </p:nvCxnSpPr>
        <p:spPr>
          <a:xfrm>
            <a:off x="9788578" y="4320724"/>
            <a:ext cx="0" cy="672749"/>
          </a:xfrm>
          <a:prstGeom prst="line">
            <a:avLst/>
          </a:prstGeom>
          <a:ln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uadroTexto 31">
            <a:extLst>
              <a:ext uri="{FF2B5EF4-FFF2-40B4-BE49-F238E27FC236}">
                <a16:creationId xmlns:a16="http://schemas.microsoft.com/office/drawing/2014/main" xmlns="" id="{58B42F64-CC91-441C-881F-5EF377797D1C}"/>
              </a:ext>
            </a:extLst>
          </p:cNvPr>
          <p:cNvSpPr txBox="1"/>
          <p:nvPr/>
        </p:nvSpPr>
        <p:spPr>
          <a:xfrm>
            <a:off x="6445918" y="6471239"/>
            <a:ext cx="57460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/>
              <a:t>Dengue: diagnóstico e manejo clínico adulto e criança. Ministério da Saúde. Brasília – DF. 2016.  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356555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7F1494F7-C49C-4FE7-A18F-D05F3E1C3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4" y="1795645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es-ES" sz="2800" dirty="0">
                <a:latin typeface="Garamond" panose="02020404030301010803" pitchFamily="18" charset="0"/>
              </a:rPr>
              <a:t>Hay situaciones en las que el uso de Warfarina es esencial, anticipando el riesgo trombótico de la enfermedad subyacente. </a:t>
            </a:r>
          </a:p>
          <a:p>
            <a:pPr algn="just"/>
            <a:endParaRPr lang="es-ES" sz="2800" dirty="0">
              <a:latin typeface="Garamond" panose="02020404030301010803" pitchFamily="18" charset="0"/>
            </a:endParaRPr>
          </a:p>
          <a:p>
            <a:pPr algn="just"/>
            <a:r>
              <a:rPr lang="es-ES" sz="2800" dirty="0">
                <a:latin typeface="Garamond" panose="02020404030301010803" pitchFamily="18" charset="0"/>
              </a:rPr>
              <a:t>Riesgo trombótico tiene prioridad sobre la probabilidad de sangrado:</a:t>
            </a:r>
          </a:p>
          <a:p>
            <a:pPr lvl="1" algn="just"/>
            <a:r>
              <a:rPr lang="es-ES" sz="2800" dirty="0">
                <a:latin typeface="Garamond" panose="02020404030301010803" pitchFamily="18" charset="0"/>
              </a:rPr>
              <a:t>Prótesis cardíacas metálicas, </a:t>
            </a:r>
          </a:p>
          <a:p>
            <a:pPr lvl="1" algn="just"/>
            <a:r>
              <a:rPr lang="es-ES" sz="2800" dirty="0">
                <a:latin typeface="Garamond" panose="02020404030301010803" pitchFamily="18" charset="0"/>
              </a:rPr>
              <a:t>FA con alto riesgo de fenómenos tromboembólicos: </a:t>
            </a:r>
            <a:r>
              <a:rPr lang="es-ES" sz="2400" dirty="0">
                <a:latin typeface="Garamond" panose="02020404030301010803" pitchFamily="18" charset="0"/>
              </a:rPr>
              <a:t>disfunción ventricular, ancianos, HTA, DM, trastornos valvulares, ACV previo o trombo intracavitario.</a:t>
            </a:r>
            <a:endParaRPr lang="es-ES" sz="2800" dirty="0">
              <a:latin typeface="Garamond" panose="02020404030301010803" pitchFamily="18" charset="0"/>
            </a:endParaRPr>
          </a:p>
          <a:p>
            <a:pPr lvl="1" algn="just"/>
            <a:r>
              <a:rPr lang="es-ES" sz="2800" dirty="0">
                <a:latin typeface="Garamond" panose="02020404030301010803" pitchFamily="18" charset="0"/>
              </a:rPr>
              <a:t>Embolia pulmonar</a:t>
            </a:r>
          </a:p>
          <a:p>
            <a:pPr lvl="1" algn="just"/>
            <a:r>
              <a:rPr lang="es-ES" sz="2800" dirty="0">
                <a:latin typeface="Garamond" panose="02020404030301010803" pitchFamily="18" charset="0"/>
              </a:rPr>
              <a:t>Síndromes </a:t>
            </a:r>
            <a:r>
              <a:rPr lang="es-ES" sz="2800" dirty="0" err="1">
                <a:latin typeface="Garamond" panose="02020404030301010803" pitchFamily="18" charset="0"/>
              </a:rPr>
              <a:t>trombofílicos</a:t>
            </a:r>
            <a:r>
              <a:rPr lang="es-ES" sz="2800" dirty="0">
                <a:latin typeface="Garamond" panose="02020404030301010803" pitchFamily="18" charset="0"/>
              </a:rPr>
              <a:t>.</a:t>
            </a:r>
            <a:endParaRPr lang="en-US" sz="2800" dirty="0">
              <a:latin typeface="Garamond" panose="02020404030301010803" pitchFamily="18" charset="0"/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899AB9DB-00C2-48D9-BE55-055AD25EA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5285"/>
            <a:ext cx="10515600" cy="1325563"/>
          </a:xfrm>
        </p:spPr>
        <p:txBody>
          <a:bodyPr/>
          <a:lstStyle/>
          <a:p>
            <a:r>
              <a:rPr lang="es-ES" b="1" dirty="0">
                <a:solidFill>
                  <a:srgbClr val="990099"/>
                </a:solidFill>
                <a:latin typeface="Garamond" panose="02020404030301010803" pitchFamily="18" charset="0"/>
              </a:rPr>
              <a:t>Pacientes anticoagulados</a:t>
            </a:r>
            <a:endParaRPr lang="en-US" b="1" dirty="0">
              <a:solidFill>
                <a:srgbClr val="990099"/>
              </a:solidFill>
              <a:latin typeface="Garamond" panose="02020404030301010803" pitchFamily="18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5CF57447-388E-4712-94D4-F0F9F4B8E35D}"/>
              </a:ext>
            </a:extLst>
          </p:cNvPr>
          <p:cNvSpPr/>
          <p:nvPr/>
        </p:nvSpPr>
        <p:spPr>
          <a:xfrm>
            <a:off x="5926110" y="6446144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pt-BR" sz="1200" dirty="0">
                <a:latin typeface="Garamond" panose="02020404030301010803" pitchFamily="18" charset="0"/>
              </a:rPr>
              <a:t>Dengue: diagnóstico e manejo clínico adulto e criança. Ministério da Saúde. Brasília – DF. 2016.  </a:t>
            </a:r>
            <a:endParaRPr lang="en-US" sz="12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9861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8BB5F26-E6B2-476D-B390-FAE6ED5B1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438" y="336975"/>
            <a:ext cx="10515600" cy="1015663"/>
          </a:xfrm>
        </p:spPr>
        <p:txBody>
          <a:bodyPr/>
          <a:lstStyle/>
          <a:p>
            <a:r>
              <a:rPr lang="es-ES" b="1" dirty="0">
                <a:solidFill>
                  <a:srgbClr val="990099"/>
                </a:solidFill>
                <a:latin typeface="Garamond" panose="02020404030301010803" pitchFamily="18" charset="0"/>
              </a:rPr>
              <a:t>Pacientes anticoagulados</a:t>
            </a:r>
            <a:endParaRPr lang="en-US" b="1" dirty="0">
              <a:solidFill>
                <a:srgbClr val="990099"/>
              </a:solidFill>
              <a:latin typeface="Garamond" panose="02020404030301010803" pitchFamily="18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0F59524C-8F42-4B3F-9E74-7E6CDD525FC4}"/>
              </a:ext>
            </a:extLst>
          </p:cNvPr>
          <p:cNvSpPr txBox="1"/>
          <p:nvPr/>
        </p:nvSpPr>
        <p:spPr>
          <a:xfrm>
            <a:off x="4303060" y="1586993"/>
            <a:ext cx="3243170" cy="707886"/>
          </a:xfrm>
          <a:prstGeom prst="rect">
            <a:avLst/>
          </a:prstGeom>
          <a:noFill/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latin typeface="Garamond" panose="02020404030301010803" pitchFamily="18" charset="0"/>
              </a:rPr>
              <a:t>Pacientes con </a:t>
            </a:r>
          </a:p>
          <a:p>
            <a:pPr algn="ctr"/>
            <a:r>
              <a:rPr lang="es-ES" sz="2000" b="1" dirty="0" err="1">
                <a:latin typeface="Garamond" panose="02020404030301010803" pitchFamily="18" charset="0"/>
              </a:rPr>
              <a:t>warfarina</a:t>
            </a:r>
            <a:r>
              <a:rPr lang="es-ES" sz="2000" b="1" dirty="0">
                <a:latin typeface="Garamond" panose="02020404030301010803" pitchFamily="18" charset="0"/>
              </a:rPr>
              <a:t> sódica</a:t>
            </a:r>
            <a:endParaRPr lang="en-US" sz="2000" b="1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2AE83667-6E0B-43EE-A91D-FFE367D197FA}"/>
              </a:ext>
            </a:extLst>
          </p:cNvPr>
          <p:cNvSpPr txBox="1"/>
          <p:nvPr/>
        </p:nvSpPr>
        <p:spPr>
          <a:xfrm>
            <a:off x="1026821" y="3193117"/>
            <a:ext cx="2323475" cy="707886"/>
          </a:xfrm>
          <a:prstGeom prst="rect">
            <a:avLst/>
          </a:prstGeom>
          <a:noFill/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latin typeface="Garamond" panose="02020404030301010803" pitchFamily="18" charset="0"/>
              </a:rPr>
              <a:t>Plaquetas </a:t>
            </a:r>
          </a:p>
          <a:p>
            <a:pPr algn="ctr"/>
            <a:r>
              <a:rPr lang="es-ES" sz="2000" dirty="0">
                <a:latin typeface="Garamond" panose="02020404030301010803" pitchFamily="18" charset="0"/>
              </a:rPr>
              <a:t>&gt;50.000</a:t>
            </a:r>
            <a:endParaRPr lang="en-US" sz="2000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E5F838E0-C0ED-4A91-B38F-42649A24ABD3}"/>
              </a:ext>
            </a:extLst>
          </p:cNvPr>
          <p:cNvSpPr txBox="1"/>
          <p:nvPr/>
        </p:nvSpPr>
        <p:spPr>
          <a:xfrm>
            <a:off x="550438" y="4727641"/>
            <a:ext cx="3276239" cy="1015663"/>
          </a:xfrm>
          <a:prstGeom prst="rect">
            <a:avLst/>
          </a:prstGeom>
          <a:noFill/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r>
              <a:rPr lang="es-ES" sz="2000" dirty="0">
                <a:latin typeface="Garamond" panose="02020404030301010803" pitchFamily="18" charset="0"/>
              </a:rPr>
              <a:t>Mantener </a:t>
            </a:r>
            <a:r>
              <a:rPr lang="es-ES" sz="2000" dirty="0" err="1">
                <a:latin typeface="Garamond" panose="02020404030301010803" pitchFamily="18" charset="0"/>
              </a:rPr>
              <a:t>warfarina</a:t>
            </a:r>
            <a:r>
              <a:rPr lang="es-ES" sz="2000" dirty="0">
                <a:latin typeface="Garamond" panose="02020404030301010803" pitchFamily="18" charset="0"/>
              </a:rPr>
              <a:t>. </a:t>
            </a:r>
          </a:p>
          <a:p>
            <a:r>
              <a:rPr lang="es-ES" sz="2000" dirty="0">
                <a:latin typeface="Garamond" panose="02020404030301010803" pitchFamily="18" charset="0"/>
              </a:rPr>
              <a:t>Control ambulatorio de TP y plaquetas.</a:t>
            </a:r>
            <a:endParaRPr lang="en-US" sz="20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C499604A-9DC9-4D1B-8BFE-97F3AD207861}"/>
              </a:ext>
            </a:extLst>
          </p:cNvPr>
          <p:cNvSpPr txBox="1"/>
          <p:nvPr/>
        </p:nvSpPr>
        <p:spPr>
          <a:xfrm>
            <a:off x="4762907" y="3193117"/>
            <a:ext cx="2323475" cy="707886"/>
          </a:xfrm>
          <a:prstGeom prst="rect">
            <a:avLst/>
          </a:prstGeom>
          <a:noFill/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latin typeface="Garamond" panose="02020404030301010803" pitchFamily="18" charset="0"/>
              </a:rPr>
              <a:t>Plaquetas </a:t>
            </a:r>
          </a:p>
          <a:p>
            <a:pPr algn="ctr"/>
            <a:r>
              <a:rPr lang="es-ES" sz="2000" dirty="0">
                <a:latin typeface="Garamond" panose="02020404030301010803" pitchFamily="18" charset="0"/>
              </a:rPr>
              <a:t>50.000 - 30.000</a:t>
            </a:r>
            <a:endParaRPr lang="en-US" sz="2000" dirty="0">
              <a:latin typeface="Garamond" panose="02020404030301010803" pitchFamily="18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E13DBE09-15DD-4C50-890D-FA8161FDAC86}"/>
              </a:ext>
            </a:extLst>
          </p:cNvPr>
          <p:cNvSpPr txBox="1"/>
          <p:nvPr/>
        </p:nvSpPr>
        <p:spPr>
          <a:xfrm>
            <a:off x="4288286" y="4450642"/>
            <a:ext cx="3243170" cy="1261884"/>
          </a:xfrm>
          <a:prstGeom prst="rect">
            <a:avLst/>
          </a:prstGeom>
          <a:noFill/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r>
              <a:rPr lang="es-ES" sz="2000" dirty="0">
                <a:latin typeface="Garamond" panose="02020404030301010803" pitchFamily="18" charset="0"/>
              </a:rPr>
              <a:t>Internación.</a:t>
            </a:r>
          </a:p>
          <a:p>
            <a:r>
              <a:rPr lang="es-ES" sz="2000" dirty="0">
                <a:latin typeface="Garamond" panose="02020404030301010803" pitchFamily="18" charset="0"/>
              </a:rPr>
              <a:t>Suspender </a:t>
            </a:r>
            <a:r>
              <a:rPr lang="es-ES" sz="2000" dirty="0" err="1">
                <a:latin typeface="Garamond" panose="02020404030301010803" pitchFamily="18" charset="0"/>
              </a:rPr>
              <a:t>warfarina</a:t>
            </a:r>
            <a:r>
              <a:rPr lang="es-ES" sz="2000" dirty="0">
                <a:latin typeface="Garamond" panose="02020404030301010803" pitchFamily="18" charset="0"/>
              </a:rPr>
              <a:t>. </a:t>
            </a:r>
          </a:p>
          <a:p>
            <a:r>
              <a:rPr lang="es-ES" sz="2000" dirty="0">
                <a:latin typeface="Garamond" panose="02020404030301010803" pitchFamily="18" charset="0"/>
              </a:rPr>
              <a:t>Iniciar </a:t>
            </a:r>
            <a:r>
              <a:rPr lang="es-ES" sz="2000" dirty="0" err="1">
                <a:latin typeface="Garamond" panose="02020404030301010803" pitchFamily="18" charset="0"/>
              </a:rPr>
              <a:t>heprina</a:t>
            </a:r>
            <a:r>
              <a:rPr lang="es-ES" sz="2000" dirty="0">
                <a:latin typeface="Garamond" panose="02020404030301010803" pitchFamily="18" charset="0"/>
              </a:rPr>
              <a:t> no fraccionada.</a:t>
            </a:r>
            <a:endParaRPr lang="en-US" sz="2000" dirty="0">
              <a:latin typeface="Garamond" panose="02020404030301010803" pitchFamily="18" charset="0"/>
            </a:endParaRPr>
          </a:p>
          <a:p>
            <a:endParaRPr lang="en-US" sz="1600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94A6E524-D83D-4780-A8CD-A2852E88B945}"/>
              </a:ext>
            </a:extLst>
          </p:cNvPr>
          <p:cNvSpPr txBox="1"/>
          <p:nvPr/>
        </p:nvSpPr>
        <p:spPr>
          <a:xfrm>
            <a:off x="9091535" y="3193117"/>
            <a:ext cx="1394086" cy="707886"/>
          </a:xfrm>
          <a:prstGeom prst="rect">
            <a:avLst/>
          </a:prstGeom>
          <a:noFill/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latin typeface="Garamond" panose="02020404030301010803" pitchFamily="18" charset="0"/>
              </a:rPr>
              <a:t>Plaquetas</a:t>
            </a:r>
          </a:p>
          <a:p>
            <a:pPr algn="ctr"/>
            <a:r>
              <a:rPr lang="es-ES" sz="2000" dirty="0">
                <a:latin typeface="Garamond" panose="02020404030301010803" pitchFamily="18" charset="0"/>
              </a:rPr>
              <a:t>&lt;30.000</a:t>
            </a:r>
            <a:endParaRPr lang="en-US" sz="2000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8AEAF083-5FDB-431D-AAAB-F4F3C0CDF19F}"/>
              </a:ext>
            </a:extLst>
          </p:cNvPr>
          <p:cNvSpPr txBox="1"/>
          <p:nvPr/>
        </p:nvSpPr>
        <p:spPr>
          <a:xfrm>
            <a:off x="8166993" y="4573752"/>
            <a:ext cx="3243170" cy="1323439"/>
          </a:xfrm>
          <a:prstGeom prst="rect">
            <a:avLst/>
          </a:prstGeom>
          <a:noFill/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r>
              <a:rPr lang="es-ES" sz="2000" dirty="0">
                <a:latin typeface="Garamond" panose="02020404030301010803" pitchFamily="18" charset="0"/>
              </a:rPr>
              <a:t>Internación.</a:t>
            </a:r>
          </a:p>
          <a:p>
            <a:r>
              <a:rPr lang="es-ES" sz="2000" dirty="0">
                <a:latin typeface="Garamond" panose="02020404030301010803" pitchFamily="18" charset="0"/>
              </a:rPr>
              <a:t>Suspender </a:t>
            </a:r>
            <a:r>
              <a:rPr lang="es-ES" sz="2000" dirty="0" err="1">
                <a:latin typeface="Garamond" panose="02020404030301010803" pitchFamily="18" charset="0"/>
              </a:rPr>
              <a:t>warfarina</a:t>
            </a:r>
            <a:r>
              <a:rPr lang="es-ES" sz="2000" dirty="0">
                <a:latin typeface="Garamond" panose="02020404030301010803" pitchFamily="18" charset="0"/>
              </a:rPr>
              <a:t>. </a:t>
            </a:r>
          </a:p>
          <a:p>
            <a:r>
              <a:rPr lang="es-ES" sz="2000" dirty="0">
                <a:latin typeface="Garamond" panose="02020404030301010803" pitchFamily="18" charset="0"/>
              </a:rPr>
              <a:t>Control diario de TP y plaquetas.</a:t>
            </a:r>
            <a:endParaRPr lang="en-US" sz="2000" dirty="0"/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xmlns="" id="{A24D5AFF-6C69-44C5-8EE6-0788B42041E8}"/>
              </a:ext>
            </a:extLst>
          </p:cNvPr>
          <p:cNvCxnSpPr>
            <a:cxnSpLocks/>
            <a:stCxn id="6" idx="2"/>
            <a:endCxn id="9" idx="0"/>
          </p:cNvCxnSpPr>
          <p:nvPr/>
        </p:nvCxnSpPr>
        <p:spPr>
          <a:xfrm>
            <a:off x="5924645" y="2294879"/>
            <a:ext cx="0" cy="898238"/>
          </a:xfrm>
          <a:prstGeom prst="line">
            <a:avLst/>
          </a:prstGeom>
          <a:ln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: angular 20">
            <a:extLst>
              <a:ext uri="{FF2B5EF4-FFF2-40B4-BE49-F238E27FC236}">
                <a16:creationId xmlns:a16="http://schemas.microsoft.com/office/drawing/2014/main" xmlns="" id="{A40B8337-EFAA-4233-9641-BA6AC38EE125}"/>
              </a:ext>
            </a:extLst>
          </p:cNvPr>
          <p:cNvCxnSpPr>
            <a:cxnSpLocks/>
            <a:stCxn id="6" idx="1"/>
            <a:endCxn id="7" idx="0"/>
          </p:cNvCxnSpPr>
          <p:nvPr/>
        </p:nvCxnSpPr>
        <p:spPr>
          <a:xfrm rot="10800000" flipV="1">
            <a:off x="2188560" y="1940935"/>
            <a:ext cx="2114501" cy="1252181"/>
          </a:xfrm>
          <a:prstGeom prst="bentConnector2">
            <a:avLst/>
          </a:prstGeom>
          <a:ln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: angular 22">
            <a:extLst>
              <a:ext uri="{FF2B5EF4-FFF2-40B4-BE49-F238E27FC236}">
                <a16:creationId xmlns:a16="http://schemas.microsoft.com/office/drawing/2014/main" xmlns="" id="{36BCEF82-9CBB-4883-A7C3-68260424227A}"/>
              </a:ext>
            </a:extLst>
          </p:cNvPr>
          <p:cNvCxnSpPr>
            <a:cxnSpLocks/>
            <a:stCxn id="6" idx="3"/>
            <a:endCxn id="11" idx="0"/>
          </p:cNvCxnSpPr>
          <p:nvPr/>
        </p:nvCxnSpPr>
        <p:spPr>
          <a:xfrm>
            <a:off x="7546230" y="1940936"/>
            <a:ext cx="2242348" cy="1252181"/>
          </a:xfrm>
          <a:prstGeom prst="bentConnector2">
            <a:avLst/>
          </a:prstGeom>
          <a:ln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xmlns="" id="{17C23655-984A-440A-B3D9-3F2CA9D8DA8A}"/>
              </a:ext>
            </a:extLst>
          </p:cNvPr>
          <p:cNvCxnSpPr>
            <a:stCxn id="7" idx="2"/>
            <a:endCxn id="8" idx="0"/>
          </p:cNvCxnSpPr>
          <p:nvPr/>
        </p:nvCxnSpPr>
        <p:spPr>
          <a:xfrm flipH="1">
            <a:off x="2188558" y="3901003"/>
            <a:ext cx="1" cy="826638"/>
          </a:xfrm>
          <a:prstGeom prst="line">
            <a:avLst/>
          </a:prstGeom>
          <a:ln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xmlns="" id="{2E97D50D-0966-42CD-81DC-D6DBB69C9296}"/>
              </a:ext>
            </a:extLst>
          </p:cNvPr>
          <p:cNvCxnSpPr>
            <a:stCxn id="9" idx="2"/>
            <a:endCxn id="10" idx="0"/>
          </p:cNvCxnSpPr>
          <p:nvPr/>
        </p:nvCxnSpPr>
        <p:spPr>
          <a:xfrm flipH="1">
            <a:off x="5909871" y="3901003"/>
            <a:ext cx="14774" cy="549639"/>
          </a:xfrm>
          <a:prstGeom prst="line">
            <a:avLst/>
          </a:prstGeom>
          <a:ln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xmlns="" id="{E7E9BC2C-C2D3-4FAD-A156-6BCB25C5193F}"/>
              </a:ext>
            </a:extLst>
          </p:cNvPr>
          <p:cNvCxnSpPr>
            <a:stCxn id="11" idx="2"/>
            <a:endCxn id="12" idx="0"/>
          </p:cNvCxnSpPr>
          <p:nvPr/>
        </p:nvCxnSpPr>
        <p:spPr>
          <a:xfrm>
            <a:off x="9788578" y="3901003"/>
            <a:ext cx="0" cy="672749"/>
          </a:xfrm>
          <a:prstGeom prst="line">
            <a:avLst/>
          </a:prstGeom>
          <a:ln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uadroTexto 31">
            <a:extLst>
              <a:ext uri="{FF2B5EF4-FFF2-40B4-BE49-F238E27FC236}">
                <a16:creationId xmlns:a16="http://schemas.microsoft.com/office/drawing/2014/main" xmlns="" id="{58B42F64-CC91-441C-881F-5EF377797D1C}"/>
              </a:ext>
            </a:extLst>
          </p:cNvPr>
          <p:cNvSpPr txBox="1"/>
          <p:nvPr/>
        </p:nvSpPr>
        <p:spPr>
          <a:xfrm>
            <a:off x="6445918" y="6471239"/>
            <a:ext cx="57460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/>
              <a:t>Dengue: diagnóstico e manejo clínico adulto e criança. Ministério da Saúde. Brasília – DF. 2016.  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6609615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3C0D612-6BB2-401C-B346-1F4807B51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4" y="245209"/>
            <a:ext cx="10515600" cy="1325563"/>
          </a:xfrm>
        </p:spPr>
        <p:txBody>
          <a:bodyPr>
            <a:normAutofit/>
          </a:bodyPr>
          <a:lstStyle/>
          <a:p>
            <a:r>
              <a:rPr lang="es-ES" sz="3600" b="1" dirty="0">
                <a:solidFill>
                  <a:srgbClr val="990099"/>
                </a:solidFill>
                <a:latin typeface="Garamond" panose="02020404030301010803" pitchFamily="18" charset="0"/>
              </a:rPr>
              <a:t>Evaluación de un paciente con insuficiencia cardiaca</a:t>
            </a:r>
            <a:endParaRPr lang="en-US" sz="3600" b="1" dirty="0">
              <a:solidFill>
                <a:srgbClr val="990099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7986BE07-90CC-4E2E-B699-394AE96CFCA4}"/>
              </a:ext>
            </a:extLst>
          </p:cNvPr>
          <p:cNvSpPr txBox="1"/>
          <p:nvPr/>
        </p:nvSpPr>
        <p:spPr>
          <a:xfrm>
            <a:off x="838203" y="1566717"/>
            <a:ext cx="1051559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err="1">
                <a:latin typeface="Garamond" panose="02020404030301010803" pitchFamily="18" charset="0"/>
              </a:rPr>
              <a:t>Reducción</a:t>
            </a:r>
            <a:r>
              <a:rPr lang="pt-BR" sz="2400" b="1" dirty="0">
                <a:latin typeface="Garamond" panose="02020404030301010803" pitchFamily="18" charset="0"/>
              </a:rPr>
              <a:t> de </a:t>
            </a:r>
            <a:r>
              <a:rPr lang="pt-BR" sz="2400" b="1" dirty="0" err="1">
                <a:latin typeface="Garamond" panose="02020404030301010803" pitchFamily="18" charset="0"/>
              </a:rPr>
              <a:t>perfusión</a:t>
            </a:r>
            <a:r>
              <a:rPr lang="pt-BR" sz="2400" b="1" dirty="0">
                <a:latin typeface="Garamond" panose="02020404030301010803" pitchFamily="18" charset="0"/>
              </a:rPr>
              <a:t> periférica</a:t>
            </a:r>
            <a:r>
              <a:rPr lang="pt-BR" sz="2400" dirty="0">
                <a:latin typeface="Garamond" panose="02020404030301010803" pitchFamily="18" charset="0"/>
              </a:rPr>
              <a:t>: pulso rápido y fino, extremidades </a:t>
            </a:r>
            <a:r>
              <a:rPr lang="pt-BR" sz="2400" dirty="0" err="1">
                <a:latin typeface="Garamond" panose="02020404030301010803" pitchFamily="18" charset="0"/>
              </a:rPr>
              <a:t>frías</a:t>
            </a:r>
            <a:r>
              <a:rPr lang="pt-BR" sz="2400" dirty="0">
                <a:latin typeface="Garamond" panose="02020404030301010803" pitchFamily="18" charset="0"/>
              </a:rPr>
              <a:t>, </a:t>
            </a:r>
            <a:r>
              <a:rPr lang="pt-BR" sz="2400" dirty="0" err="1">
                <a:latin typeface="Garamond" panose="02020404030301010803" pitchFamily="18" charset="0"/>
              </a:rPr>
              <a:t>sudoración</a:t>
            </a:r>
            <a:r>
              <a:rPr lang="pt-BR" sz="2400" dirty="0">
                <a:latin typeface="Garamond" panose="02020404030301010803" pitchFamily="18" charset="0"/>
              </a:rPr>
              <a:t> </a:t>
            </a:r>
            <a:r>
              <a:rPr lang="pt-BR" sz="2400" dirty="0" err="1">
                <a:latin typeface="Garamond" panose="02020404030301010803" pitchFamily="18" charset="0"/>
              </a:rPr>
              <a:t>fría</a:t>
            </a:r>
            <a:r>
              <a:rPr lang="pt-BR" sz="2400" dirty="0">
                <a:latin typeface="Garamond" panose="02020404030301010803" pitchFamily="18" charset="0"/>
              </a:rPr>
              <a:t>, </a:t>
            </a:r>
            <a:r>
              <a:rPr lang="pt-BR" sz="2400" dirty="0" err="1">
                <a:latin typeface="Garamond" panose="02020404030301010803" pitchFamily="18" charset="0"/>
              </a:rPr>
              <a:t>reducción</a:t>
            </a:r>
            <a:r>
              <a:rPr lang="pt-BR" sz="2400" dirty="0">
                <a:latin typeface="Garamond" panose="02020404030301010803" pitchFamily="18" charset="0"/>
              </a:rPr>
              <a:t> de </a:t>
            </a:r>
            <a:r>
              <a:rPr lang="pt-BR" sz="2400" dirty="0" err="1">
                <a:latin typeface="Garamond" panose="02020404030301010803" pitchFamily="18" charset="0"/>
              </a:rPr>
              <a:t>llenado</a:t>
            </a:r>
            <a:r>
              <a:rPr lang="pt-BR" sz="2400" dirty="0">
                <a:latin typeface="Garamond" panose="02020404030301010803" pitchFamily="18" charset="0"/>
              </a:rPr>
              <a:t> capilar más de 2 segundos, </a:t>
            </a:r>
            <a:r>
              <a:rPr lang="pt-BR" sz="2400" dirty="0" err="1">
                <a:latin typeface="Garamond" panose="02020404030301010803" pitchFamily="18" charset="0"/>
              </a:rPr>
              <a:t>alteración</a:t>
            </a:r>
            <a:r>
              <a:rPr lang="pt-BR" sz="2400" dirty="0">
                <a:latin typeface="Garamond" panose="02020404030301010803" pitchFamily="18" charset="0"/>
              </a:rPr>
              <a:t> </a:t>
            </a:r>
            <a:r>
              <a:rPr lang="pt-BR" sz="2400" dirty="0" err="1">
                <a:latin typeface="Garamond" panose="02020404030301010803" pitchFamily="18" charset="0"/>
              </a:rPr>
              <a:t>del</a:t>
            </a:r>
            <a:r>
              <a:rPr lang="pt-BR" sz="2400" dirty="0">
                <a:latin typeface="Garamond" panose="02020404030301010803" pitchFamily="18" charset="0"/>
              </a:rPr>
              <a:t> estado de </a:t>
            </a:r>
            <a:r>
              <a:rPr lang="pt-BR" sz="2400" dirty="0" err="1">
                <a:latin typeface="Garamond" panose="02020404030301010803" pitchFamily="18" charset="0"/>
              </a:rPr>
              <a:t>conciencia</a:t>
            </a:r>
            <a:r>
              <a:rPr lang="pt-BR" sz="2400" dirty="0">
                <a:latin typeface="Garamond" panose="02020404030301010803" pitchFamily="18" charset="0"/>
              </a:rPr>
              <a:t>.</a:t>
            </a:r>
          </a:p>
          <a:p>
            <a:endParaRPr lang="pt-BR" sz="2400" dirty="0">
              <a:latin typeface="Garamond" panose="02020404030301010803" pitchFamily="18" charset="0"/>
            </a:endParaRPr>
          </a:p>
          <a:p>
            <a:r>
              <a:rPr lang="pt-BR" sz="2400" b="1" dirty="0" err="1">
                <a:latin typeface="Garamond" panose="02020404030301010803" pitchFamily="18" charset="0"/>
              </a:rPr>
              <a:t>Congestión</a:t>
            </a:r>
            <a:r>
              <a:rPr lang="pt-BR" sz="2400" b="1" dirty="0">
                <a:latin typeface="Garamond" panose="02020404030301010803" pitchFamily="18" charset="0"/>
              </a:rPr>
              <a:t> pulmonar</a:t>
            </a:r>
            <a:r>
              <a:rPr lang="pt-BR" sz="2400" dirty="0">
                <a:latin typeface="Garamond" panose="02020404030301010803" pitchFamily="18" charset="0"/>
              </a:rPr>
              <a:t>: </a:t>
            </a:r>
            <a:r>
              <a:rPr lang="pt-BR" sz="2400" dirty="0" err="1">
                <a:latin typeface="Garamond" panose="02020404030301010803" pitchFamily="18" charset="0"/>
              </a:rPr>
              <a:t>disnea</a:t>
            </a:r>
            <a:r>
              <a:rPr lang="pt-BR" sz="2400" dirty="0">
                <a:latin typeface="Garamond" panose="02020404030301010803" pitchFamily="18" charset="0"/>
              </a:rPr>
              <a:t>, </a:t>
            </a:r>
            <a:r>
              <a:rPr lang="pt-BR" sz="2400" dirty="0" err="1">
                <a:latin typeface="Garamond" panose="02020404030301010803" pitchFamily="18" charset="0"/>
              </a:rPr>
              <a:t>ortopnea</a:t>
            </a:r>
            <a:r>
              <a:rPr lang="pt-BR" sz="2400" dirty="0">
                <a:latin typeface="Garamond" panose="02020404030301010803" pitchFamily="18" charset="0"/>
              </a:rPr>
              <a:t> y uso de musculatura </a:t>
            </a:r>
            <a:r>
              <a:rPr lang="pt-BR" sz="2400" dirty="0" err="1">
                <a:latin typeface="Garamond" panose="02020404030301010803" pitchFamily="18" charset="0"/>
              </a:rPr>
              <a:t>respiratoria</a:t>
            </a:r>
            <a:r>
              <a:rPr lang="pt-BR" sz="2400" dirty="0">
                <a:latin typeface="Garamond" panose="02020404030301010803" pitchFamily="18" charset="0"/>
              </a:rPr>
              <a:t> </a:t>
            </a:r>
            <a:r>
              <a:rPr lang="pt-BR" sz="2400" dirty="0" err="1">
                <a:latin typeface="Garamond" panose="02020404030301010803" pitchFamily="18" charset="0"/>
              </a:rPr>
              <a:t>acessoria</a:t>
            </a:r>
            <a:r>
              <a:rPr lang="pt-BR" sz="2400" dirty="0">
                <a:latin typeface="Garamond" panose="02020404030301010803" pitchFamily="18" charset="0"/>
              </a:rPr>
              <a:t>, subcrepitantes pulmonares, infiltrado pulmonar intersticial o alveolar y líneas de </a:t>
            </a:r>
            <a:r>
              <a:rPr lang="pt-BR" sz="2400" dirty="0" err="1">
                <a:latin typeface="Garamond" panose="02020404030301010803" pitchFamily="18" charset="0"/>
              </a:rPr>
              <a:t>Kerley</a:t>
            </a:r>
            <a:r>
              <a:rPr lang="pt-BR" sz="2400" dirty="0">
                <a:latin typeface="Garamond" panose="02020404030301010803" pitchFamily="18" charset="0"/>
              </a:rPr>
              <a:t> </a:t>
            </a:r>
            <a:r>
              <a:rPr lang="pt-BR" sz="2400" dirty="0" err="1">
                <a:latin typeface="Garamond" panose="02020404030301010803" pitchFamily="18" charset="0"/>
              </a:rPr>
              <a:t>en</a:t>
            </a:r>
            <a:r>
              <a:rPr lang="pt-BR" sz="2400" dirty="0">
                <a:latin typeface="Garamond" panose="02020404030301010803" pitchFamily="18" charset="0"/>
              </a:rPr>
              <a:t> </a:t>
            </a:r>
            <a:r>
              <a:rPr lang="pt-BR" sz="2400" dirty="0" err="1">
                <a:latin typeface="Garamond" panose="02020404030301010803" pitchFamily="18" charset="0"/>
              </a:rPr>
              <a:t>la</a:t>
            </a:r>
            <a:r>
              <a:rPr lang="pt-BR" sz="2400" dirty="0">
                <a:latin typeface="Garamond" panose="02020404030301010803" pitchFamily="18" charset="0"/>
              </a:rPr>
              <a:t> </a:t>
            </a:r>
            <a:r>
              <a:rPr lang="pt-BR" sz="2400" dirty="0" err="1">
                <a:latin typeface="Garamond" panose="02020404030301010803" pitchFamily="18" charset="0"/>
              </a:rPr>
              <a:t>Rx</a:t>
            </a:r>
            <a:r>
              <a:rPr lang="pt-BR" sz="2400" dirty="0">
                <a:latin typeface="Garamond" panose="02020404030301010803" pitchFamily="18" charset="0"/>
              </a:rPr>
              <a:t>. de tórax.</a:t>
            </a:r>
          </a:p>
          <a:p>
            <a:endParaRPr lang="pt-BR" sz="2400" dirty="0">
              <a:latin typeface="Garamond" panose="02020404030301010803" pitchFamily="18" charset="0"/>
            </a:endParaRPr>
          </a:p>
          <a:p>
            <a:r>
              <a:rPr lang="pt-BR" sz="2400" dirty="0">
                <a:latin typeface="Garamond" panose="02020404030301010803" pitchFamily="18" charset="0"/>
              </a:rPr>
              <a:t>Para fines práticos, consideramos </a:t>
            </a:r>
            <a:r>
              <a:rPr lang="pt-BR" sz="2400" b="1" dirty="0" err="1">
                <a:latin typeface="Garamond" panose="02020404030301010803" pitchFamily="18" charset="0"/>
              </a:rPr>
              <a:t>hipotensión</a:t>
            </a:r>
            <a:r>
              <a:rPr lang="pt-BR" sz="2400" b="1" dirty="0">
                <a:latin typeface="Garamond" panose="02020404030301010803" pitchFamily="18" charset="0"/>
              </a:rPr>
              <a:t> arterial </a:t>
            </a:r>
            <a:r>
              <a:rPr lang="pt-BR" sz="2400" dirty="0">
                <a:latin typeface="Garamond" panose="02020404030301010803" pitchFamily="18" charset="0"/>
              </a:rPr>
              <a:t>como PA sistólica menor que 100 mmHg.</a:t>
            </a:r>
          </a:p>
          <a:p>
            <a:endParaRPr lang="pt-BR" sz="2400" dirty="0">
              <a:latin typeface="Garamond" panose="02020404030301010803" pitchFamily="18" charset="0"/>
            </a:endParaRPr>
          </a:p>
          <a:p>
            <a:r>
              <a:rPr lang="pt-BR" sz="2400" dirty="0" err="1">
                <a:latin typeface="Garamond" panose="02020404030301010803" pitchFamily="18" charset="0"/>
              </a:rPr>
              <a:t>Diuresis</a:t>
            </a:r>
            <a:r>
              <a:rPr lang="pt-BR" sz="2400" dirty="0">
                <a:latin typeface="Garamond" panose="02020404030301010803" pitchFamily="18" charset="0"/>
              </a:rPr>
              <a:t> </a:t>
            </a:r>
            <a:r>
              <a:rPr lang="pt-BR" sz="2400" dirty="0" err="1">
                <a:latin typeface="Garamond" panose="02020404030301010803" pitchFamily="18" charset="0"/>
              </a:rPr>
              <a:t>mayor</a:t>
            </a:r>
            <a:r>
              <a:rPr lang="pt-BR" sz="2400" dirty="0">
                <a:latin typeface="Garamond" panose="02020404030301010803" pitchFamily="18" charset="0"/>
              </a:rPr>
              <a:t> a 0.5ml/</a:t>
            </a:r>
            <a:r>
              <a:rPr lang="pt-BR" sz="2400" dirty="0" err="1">
                <a:latin typeface="Garamond" panose="02020404030301010803" pitchFamily="18" charset="0"/>
              </a:rPr>
              <a:t>kp</a:t>
            </a:r>
            <a:r>
              <a:rPr lang="pt-BR" sz="2400" dirty="0">
                <a:latin typeface="Garamond" panose="02020404030301010803" pitchFamily="18" charset="0"/>
              </a:rPr>
              <a:t>/h. </a:t>
            </a:r>
            <a:r>
              <a:rPr lang="es-ES" sz="2400" b="1" dirty="0">
                <a:latin typeface="Garamond" panose="02020404030301010803" pitchFamily="18" charset="0"/>
              </a:rPr>
              <a:t>Pacientes críticos</a:t>
            </a:r>
            <a:r>
              <a:rPr lang="es-ES" sz="2400" dirty="0">
                <a:latin typeface="Garamond" panose="02020404030301010803" pitchFamily="18" charset="0"/>
              </a:rPr>
              <a:t>, deben tener </a:t>
            </a:r>
            <a:r>
              <a:rPr lang="es-ES" sz="2400" b="1" dirty="0">
                <a:latin typeface="Garamond" panose="02020404030301010803" pitchFamily="18" charset="0"/>
              </a:rPr>
              <a:t>sonda vesical </a:t>
            </a:r>
            <a:r>
              <a:rPr lang="es-ES" sz="2400" dirty="0">
                <a:latin typeface="Garamond" panose="02020404030301010803" pitchFamily="18" charset="0"/>
              </a:rPr>
              <a:t>y control de </a:t>
            </a:r>
            <a:r>
              <a:rPr lang="es-ES" sz="2400" b="1" dirty="0">
                <a:latin typeface="Garamond" panose="02020404030301010803" pitchFamily="18" charset="0"/>
              </a:rPr>
              <a:t>diuresis cada 1 hora</a:t>
            </a:r>
            <a:r>
              <a:rPr lang="es-ES" sz="2400" dirty="0">
                <a:latin typeface="Garamond" panose="02020404030301010803" pitchFamily="18" charset="0"/>
              </a:rPr>
              <a:t>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xmlns="" id="{1B953516-7CC2-4E99-B2C6-6D1F2645958D}"/>
              </a:ext>
            </a:extLst>
          </p:cNvPr>
          <p:cNvSpPr/>
          <p:nvPr/>
        </p:nvSpPr>
        <p:spPr>
          <a:xfrm>
            <a:off x="5926110" y="6446144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pt-BR" sz="1200" dirty="0">
                <a:latin typeface="Garamond" panose="02020404030301010803" pitchFamily="18" charset="0"/>
              </a:rPr>
              <a:t>Dengue: diagnóstico e manejo clínico adulto e criança. Ministério da Saúde. Brasília – DF. 2016.  </a:t>
            </a:r>
            <a:endParaRPr lang="en-US" sz="12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8783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30F0DAF-C9E6-4D8E-AE3C-4418E94724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400" dirty="0"/>
              <a:t>Clase I hidratación acorde al protocolo del dengue. </a:t>
            </a:r>
          </a:p>
          <a:p>
            <a:r>
              <a:rPr lang="es-ES" sz="2400" dirty="0"/>
              <a:t>Clase funcional IV admisión en UCI y manejados como pacientes críticos. </a:t>
            </a:r>
          </a:p>
          <a:p>
            <a:r>
              <a:rPr lang="es-ES" sz="2400" dirty="0"/>
              <a:t>Estas pautas se aplican a pacientes cardiópatas en clase funcional II y III.</a:t>
            </a:r>
          </a:p>
          <a:p>
            <a:endParaRPr lang="es-ES" sz="2400" dirty="0"/>
          </a:p>
          <a:p>
            <a:r>
              <a:rPr lang="es-ES" sz="2400" b="1" dirty="0"/>
              <a:t>CARGA</a:t>
            </a:r>
            <a:r>
              <a:rPr lang="es-ES" sz="2400" dirty="0"/>
              <a:t> administración rápida de volumen, S.F 0,9% o RL 10 ml/kg </a:t>
            </a:r>
            <a:r>
              <a:rPr lang="es-ES" sz="2400" b="1" u="sng" dirty="0"/>
              <a:t>peso ideal </a:t>
            </a:r>
            <a:r>
              <a:rPr lang="es-ES" sz="2400" dirty="0"/>
              <a:t>en 30 minutos, repitiendo este paso hasta tres veces, bajo estricta observación clínica.</a:t>
            </a:r>
          </a:p>
          <a:p>
            <a:endParaRPr lang="es-ES" sz="2400" dirty="0"/>
          </a:p>
          <a:p>
            <a:r>
              <a:rPr lang="es-ES" sz="2400" b="1" dirty="0"/>
              <a:t>MANTENIMIENTO</a:t>
            </a:r>
            <a:r>
              <a:rPr lang="es-ES" sz="2400" dirty="0"/>
              <a:t>:  restauración </a:t>
            </a:r>
            <a:r>
              <a:rPr lang="es-ES" sz="2400" i="1" dirty="0"/>
              <a:t>progresiva </a:t>
            </a:r>
            <a:r>
              <a:rPr lang="es-ES" sz="2400" dirty="0"/>
              <a:t>del volumen sanguíneo y se inicia después de la mejora de la diuresis y PA. Dosis 15 - 25 ml/kg de S.F 0,9% o RL en 12 horas, atendiendo signos de congestión pulmonar.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455DC39F-B77B-48FA-AD98-BB3BB35A4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s-ES" sz="3600" b="1" dirty="0">
                <a:solidFill>
                  <a:srgbClr val="990099"/>
                </a:solidFill>
                <a:latin typeface="Garamond" panose="02020404030301010803" pitchFamily="18" charset="0"/>
              </a:rPr>
              <a:t>Evaluación de un paciente con insuficiencia cardiaca</a:t>
            </a:r>
            <a:endParaRPr lang="en-US" sz="3600" b="1" dirty="0">
              <a:solidFill>
                <a:srgbClr val="990099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6474C791-26F6-4C51-998A-A438FAB0D2BA}"/>
              </a:ext>
            </a:extLst>
          </p:cNvPr>
          <p:cNvSpPr/>
          <p:nvPr/>
        </p:nvSpPr>
        <p:spPr>
          <a:xfrm>
            <a:off x="5926110" y="6446144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pt-BR" sz="1200" dirty="0">
                <a:latin typeface="Garamond" panose="02020404030301010803" pitchFamily="18" charset="0"/>
              </a:rPr>
              <a:t>Dengue: diagnóstico e manejo clínico adulto e criança. Ministério da Saúde. Brasília – DF. 2016.  </a:t>
            </a:r>
            <a:endParaRPr lang="en-US" sz="12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3648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6813B81-ADE7-4856-8090-68B692F07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b="1" dirty="0">
                <a:solidFill>
                  <a:srgbClr val="990099"/>
                </a:solidFill>
                <a:latin typeface="Garamond" panose="02020404030301010803" pitchFamily="18" charset="0"/>
              </a:rPr>
              <a:t>Hidratación en pacientes con Insuficiencia Cardiaca</a:t>
            </a:r>
            <a:endParaRPr lang="en-US" sz="3600" b="1" dirty="0">
              <a:solidFill>
                <a:srgbClr val="990099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A245D0AA-44FE-4F6F-B728-F4B1DA139C8C}"/>
              </a:ext>
            </a:extLst>
          </p:cNvPr>
          <p:cNvSpPr txBox="1"/>
          <p:nvPr/>
        </p:nvSpPr>
        <p:spPr>
          <a:xfrm>
            <a:off x="838204" y="2193742"/>
            <a:ext cx="10628029" cy="461665"/>
          </a:xfrm>
          <a:prstGeom prst="rect">
            <a:avLst/>
          </a:prstGeom>
          <a:solidFill>
            <a:srgbClr val="FFFF00">
              <a:alpha val="40000"/>
            </a:srgbClr>
          </a:solidFill>
        </p:spPr>
        <p:txBody>
          <a:bodyPr wrap="square" rtlCol="0">
            <a:spAutoFit/>
          </a:bodyPr>
          <a:lstStyle/>
          <a:p>
            <a:r>
              <a:rPr lang="es-ES" sz="2400" b="1" dirty="0"/>
              <a:t>					HIPOTENSO			NORMOTENSO</a:t>
            </a:r>
            <a:endParaRPr lang="en-US" sz="2400" b="1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9AC079A7-DAC8-4117-B89D-D5A6D7054D7C}"/>
              </a:ext>
            </a:extLst>
          </p:cNvPr>
          <p:cNvSpPr txBox="1"/>
          <p:nvPr/>
        </p:nvSpPr>
        <p:spPr>
          <a:xfrm>
            <a:off x="719526" y="2975242"/>
            <a:ext cx="10769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Garamond" panose="02020404030301010803" pitchFamily="18" charset="0"/>
              </a:rPr>
              <a:t>OLIGURIA</a:t>
            </a:r>
            <a:r>
              <a:rPr lang="es-ES" dirty="0">
                <a:latin typeface="Garamond" panose="02020404030301010803" pitchFamily="18" charset="0"/>
              </a:rPr>
              <a:t>				AMINA VASOACTIVA		CARGAS</a:t>
            </a:r>
          </a:p>
          <a:p>
            <a:r>
              <a:rPr lang="es-ES" dirty="0">
                <a:latin typeface="Garamond" panose="02020404030301010803" pitchFamily="18" charset="0"/>
              </a:rPr>
              <a:t>					MANTENIMIENTO	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5556D1E1-CC38-439F-9A8F-C67D80612A0B}"/>
              </a:ext>
            </a:extLst>
          </p:cNvPr>
          <p:cNvSpPr txBox="1"/>
          <p:nvPr/>
        </p:nvSpPr>
        <p:spPr>
          <a:xfrm>
            <a:off x="722026" y="3670603"/>
            <a:ext cx="10744207" cy="369332"/>
          </a:xfrm>
          <a:prstGeom prst="rect">
            <a:avLst/>
          </a:prstGeom>
          <a:solidFill>
            <a:srgbClr val="990099">
              <a:alpha val="20000"/>
            </a:srgbClr>
          </a:solidFill>
        </p:spPr>
        <p:txBody>
          <a:bodyPr wrap="square" rtlCol="0">
            <a:spAutoFit/>
          </a:bodyPr>
          <a:lstStyle/>
          <a:p>
            <a:r>
              <a:rPr lang="es-ES" b="1" dirty="0">
                <a:latin typeface="Garamond" panose="02020404030301010803" pitchFamily="18" charset="0"/>
              </a:rPr>
              <a:t>DIURESIS NORMAL</a:t>
            </a:r>
            <a:r>
              <a:rPr lang="es-ES" dirty="0">
                <a:latin typeface="Garamond" panose="02020404030301010803" pitchFamily="18" charset="0"/>
              </a:rPr>
              <a:t>			CARGAS 			MANTENIMIENTO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0FC2A8F0-AF70-4BF5-814C-7738CA4B146B}"/>
              </a:ext>
            </a:extLst>
          </p:cNvPr>
          <p:cNvSpPr txBox="1"/>
          <p:nvPr/>
        </p:nvSpPr>
        <p:spPr>
          <a:xfrm>
            <a:off x="724525" y="4237292"/>
            <a:ext cx="10769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Garamond" panose="02020404030301010803" pitchFamily="18" charset="0"/>
              </a:rPr>
              <a:t>HIPOPERUSIÓN PERIFÉRICA</a:t>
            </a:r>
            <a:r>
              <a:rPr lang="es-ES" dirty="0">
                <a:latin typeface="Garamond" panose="02020404030301010803" pitchFamily="18" charset="0"/>
              </a:rPr>
              <a:t>		CARGAS 			CARGAS</a:t>
            </a:r>
          </a:p>
          <a:p>
            <a:r>
              <a:rPr lang="es-ES" dirty="0">
                <a:latin typeface="Garamond" panose="02020404030301010803" pitchFamily="18" charset="0"/>
              </a:rPr>
              <a:t>					AMINA VASOACTIVA			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22B61279-FE8F-414A-A601-40DD3383368F}"/>
              </a:ext>
            </a:extLst>
          </p:cNvPr>
          <p:cNvSpPr txBox="1"/>
          <p:nvPr/>
        </p:nvSpPr>
        <p:spPr>
          <a:xfrm>
            <a:off x="697045" y="5135873"/>
            <a:ext cx="10769188" cy="369332"/>
          </a:xfrm>
          <a:prstGeom prst="rect">
            <a:avLst/>
          </a:prstGeom>
          <a:solidFill>
            <a:srgbClr val="990099">
              <a:alpha val="20000"/>
            </a:srgbClr>
          </a:solidFill>
        </p:spPr>
        <p:txBody>
          <a:bodyPr wrap="square" rtlCol="0">
            <a:spAutoFit/>
          </a:bodyPr>
          <a:lstStyle/>
          <a:p>
            <a:r>
              <a:rPr lang="es-ES" b="1" dirty="0">
                <a:latin typeface="Garamond" panose="02020404030301010803" pitchFamily="18" charset="0"/>
              </a:rPr>
              <a:t>PERFUSIÓN NORMAL</a:t>
            </a:r>
            <a:r>
              <a:rPr lang="es-ES" dirty="0">
                <a:latin typeface="Garamond" panose="02020404030301010803" pitchFamily="18" charset="0"/>
              </a:rPr>
              <a:t>			CARGAS 			MANTENIMIENTO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8F778B84-2E33-4420-9650-D8452CA92AEF}"/>
              </a:ext>
            </a:extLst>
          </p:cNvPr>
          <p:cNvSpPr txBox="1"/>
          <p:nvPr/>
        </p:nvSpPr>
        <p:spPr>
          <a:xfrm>
            <a:off x="719526" y="5802172"/>
            <a:ext cx="10769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Garamond" panose="02020404030301010803" pitchFamily="18" charset="0"/>
              </a:rPr>
              <a:t>CONGESTIÓN PULMONAR</a:t>
            </a:r>
            <a:r>
              <a:rPr lang="es-ES" dirty="0">
                <a:latin typeface="Garamond" panose="02020404030301010803" pitchFamily="18" charset="0"/>
              </a:rPr>
              <a:t>		AMINA VASOACTIVA		DIURÉTICO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xmlns="" id="{78A2A79E-690B-40F3-8BFE-C770BCE9E59E}"/>
              </a:ext>
            </a:extLst>
          </p:cNvPr>
          <p:cNvSpPr/>
          <p:nvPr/>
        </p:nvSpPr>
        <p:spPr>
          <a:xfrm>
            <a:off x="5926110" y="6506104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pt-BR" sz="1200" dirty="0">
                <a:latin typeface="Garamond" panose="02020404030301010803" pitchFamily="18" charset="0"/>
              </a:rPr>
              <a:t>Dengue: diagnóstico e manejo clínico adulto e criança. Ministério da Saúde. Brasília – DF. 2016.  </a:t>
            </a:r>
            <a:endParaRPr lang="en-US" sz="12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8382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7080C7A-A744-45BB-BF57-5F1C7FFEC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558" y="-134811"/>
            <a:ext cx="10515600" cy="1325563"/>
          </a:xfrm>
        </p:spPr>
        <p:txBody>
          <a:bodyPr>
            <a:normAutofit/>
          </a:bodyPr>
          <a:lstStyle/>
          <a:p>
            <a:r>
              <a:rPr lang="es-ES" sz="3600" b="1" dirty="0">
                <a:solidFill>
                  <a:srgbClr val="990099"/>
                </a:solidFill>
                <a:latin typeface="Garamond" panose="02020404030301010803" pitchFamily="18" charset="0"/>
              </a:rPr>
              <a:t>Dengue en trasplantados</a:t>
            </a:r>
            <a:endParaRPr lang="en-US" sz="3600" b="1" dirty="0">
              <a:solidFill>
                <a:srgbClr val="990099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3E863E7-54AC-4DBA-AEDE-17143C590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134" y="950286"/>
            <a:ext cx="11077731" cy="47119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s-ES" sz="2200" dirty="0"/>
              <a:t>Transmisión vectorial y no vectorial.</a:t>
            </a:r>
          </a:p>
          <a:p>
            <a:pPr>
              <a:lnSpc>
                <a:spcPct val="150000"/>
              </a:lnSpc>
            </a:pPr>
            <a:r>
              <a:rPr lang="es-ES" sz="2200" dirty="0"/>
              <a:t>Espectro clínico en transmitidos por vía vectorial similar a no trasplantados.</a:t>
            </a:r>
          </a:p>
          <a:p>
            <a:pPr>
              <a:lnSpc>
                <a:spcPct val="150000"/>
              </a:lnSpc>
            </a:pPr>
            <a:r>
              <a:rPr lang="es-ES" altLang="en-US" sz="2200" dirty="0">
                <a:solidFill>
                  <a:srgbClr val="222222"/>
                </a:solidFill>
              </a:rPr>
              <a:t>Síntomas después de la primera semana post trasplante. Fiebre y trombocitopenia hallazgos más frecuentes.</a:t>
            </a:r>
          </a:p>
          <a:p>
            <a:pPr>
              <a:lnSpc>
                <a:spcPct val="150000"/>
              </a:lnSpc>
            </a:pPr>
            <a:r>
              <a:rPr lang="es-ES" altLang="en-US" sz="2200" dirty="0">
                <a:solidFill>
                  <a:srgbClr val="222222"/>
                </a:solidFill>
              </a:rPr>
              <a:t>Manifestaciones graves: hemorragia grave PO y Síndrome de shock por dengue. </a:t>
            </a:r>
          </a:p>
          <a:p>
            <a:pPr>
              <a:lnSpc>
                <a:spcPct val="150000"/>
              </a:lnSpc>
            </a:pPr>
            <a:r>
              <a:rPr lang="es-ES" altLang="en-US" sz="2200" b="1" dirty="0">
                <a:solidFill>
                  <a:srgbClr val="222222"/>
                </a:solidFill>
              </a:rPr>
              <a:t>Dengue grave </a:t>
            </a:r>
            <a:r>
              <a:rPr lang="es-ES" altLang="en-US" sz="2200" dirty="0">
                <a:solidFill>
                  <a:srgbClr val="222222"/>
                </a:solidFill>
              </a:rPr>
              <a:t>asociado a infecciones secundarias agudas. </a:t>
            </a:r>
          </a:p>
          <a:p>
            <a:pPr>
              <a:lnSpc>
                <a:spcPct val="150000"/>
              </a:lnSpc>
            </a:pPr>
            <a:r>
              <a:rPr lang="es-ES" sz="2200" dirty="0"/>
              <a:t>No hay reportes de rechazo de injerto.</a:t>
            </a:r>
          </a:p>
          <a:p>
            <a:pPr>
              <a:lnSpc>
                <a:spcPct val="150000"/>
              </a:lnSpc>
            </a:pPr>
            <a:r>
              <a:rPr lang="en-US" sz="2200" dirty="0"/>
              <a:t>NS1 Ag + IgG/IgM </a:t>
            </a:r>
            <a:r>
              <a:rPr lang="en-US" sz="2200" dirty="0" err="1"/>
              <a:t>alta</a:t>
            </a:r>
            <a:r>
              <a:rPr lang="en-US" sz="2200" dirty="0"/>
              <a:t> </a:t>
            </a:r>
            <a:r>
              <a:rPr lang="en-US" sz="2200" dirty="0" err="1"/>
              <a:t>sensibilidad</a:t>
            </a:r>
            <a:r>
              <a:rPr lang="en-US" sz="2200" dirty="0"/>
              <a:t> y </a:t>
            </a:r>
            <a:r>
              <a:rPr lang="en-US" sz="2200" dirty="0" err="1"/>
              <a:t>especificidad</a:t>
            </a:r>
            <a:r>
              <a:rPr lang="en-US" sz="2200" dirty="0"/>
              <a:t> </a:t>
            </a:r>
            <a:r>
              <a:rPr lang="en-US" sz="2200" dirty="0" err="1"/>
              <a:t>en</a:t>
            </a:r>
            <a:r>
              <a:rPr lang="en-US" sz="2200" dirty="0"/>
              <a:t> </a:t>
            </a:r>
            <a:r>
              <a:rPr lang="en-US" sz="2200" b="1" u="sng" dirty="0" err="1"/>
              <a:t>infecciones</a:t>
            </a:r>
            <a:r>
              <a:rPr lang="en-US" sz="2200" b="1" u="sng" dirty="0"/>
              <a:t> </a:t>
            </a:r>
            <a:r>
              <a:rPr lang="en-US" sz="2200" b="1" u="sng" dirty="0" err="1"/>
              <a:t>primarias</a:t>
            </a:r>
            <a:r>
              <a:rPr lang="en-US" sz="2200" b="1" u="sng" dirty="0"/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200" dirty="0"/>
              <a:t>(NS1: S:92% E: 98%; IgG/IgM S: 94% E: 96%)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B4CA3A92-8F37-42C0-8626-2387B5F80D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7728"/>
            <a:ext cx="6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3F5A9BF9-AE28-4EB6-A09B-444B13717C1D}"/>
              </a:ext>
            </a:extLst>
          </p:cNvPr>
          <p:cNvSpPr txBox="1"/>
          <p:nvPr/>
        </p:nvSpPr>
        <p:spPr>
          <a:xfrm>
            <a:off x="7639928" y="6282672"/>
            <a:ext cx="4227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latin typeface="Garamond" panose="02020404030301010803" pitchFamily="18" charset="0"/>
              </a:rPr>
              <a:t>Rosso F. </a:t>
            </a:r>
            <a:r>
              <a:rPr lang="en-US" sz="1200" dirty="0" err="1">
                <a:latin typeface="Garamond" panose="02020404030301010803" pitchFamily="18" charset="0"/>
              </a:rPr>
              <a:t>Braz</a:t>
            </a:r>
            <a:r>
              <a:rPr lang="en-US" sz="1200" dirty="0">
                <a:latin typeface="Garamond" panose="02020404030301010803" pitchFamily="18" charset="0"/>
              </a:rPr>
              <a:t> J Infect Dis 2018;22(1):63-69</a:t>
            </a:r>
          </a:p>
          <a:p>
            <a:pPr algn="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Garamond" panose="02020404030301010803" pitchFamily="18" charset="0"/>
              </a:rPr>
              <a:t>Azevedo LS. Transplantation 2007;84(6):792-4.</a:t>
            </a:r>
            <a:endParaRPr lang="en-US" sz="1000" dirty="0">
              <a:solidFill>
                <a:schemeClr val="tx1">
                  <a:lumMod val="95000"/>
                  <a:lumOff val="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4847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5A9352F-0881-4540-88A3-50D649EF7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650" y="1145920"/>
            <a:ext cx="10954258" cy="4433780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</a:pPr>
            <a:r>
              <a:rPr lang="en-US" sz="2200" dirty="0"/>
              <a:t>Mayor </a:t>
            </a:r>
            <a:r>
              <a:rPr lang="en-US" sz="2200" dirty="0" err="1"/>
              <a:t>incidencia</a:t>
            </a:r>
            <a:r>
              <a:rPr lang="en-US" sz="2200" dirty="0"/>
              <a:t> </a:t>
            </a:r>
            <a:r>
              <a:rPr lang="en-US" sz="2200" b="1" i="1" dirty="0"/>
              <a:t>Dengue Grave </a:t>
            </a:r>
            <a:r>
              <a:rPr lang="en-US" sz="2200" dirty="0"/>
              <a:t>y  mayor </a:t>
            </a:r>
            <a:r>
              <a:rPr lang="en-US" sz="2200" dirty="0" err="1"/>
              <a:t>mortalidad</a:t>
            </a:r>
            <a:r>
              <a:rPr lang="en-US" sz="2200" dirty="0"/>
              <a:t> (</a:t>
            </a:r>
            <a:r>
              <a:rPr lang="sv-SE" sz="2200" dirty="0"/>
              <a:t>8.9% vs 3.7%, p = 0.031)</a:t>
            </a:r>
            <a:r>
              <a:rPr lang="en-US" sz="2200" dirty="0"/>
              <a:t> </a:t>
            </a:r>
          </a:p>
          <a:p>
            <a:pPr>
              <a:lnSpc>
                <a:spcPct val="160000"/>
              </a:lnSpc>
            </a:pPr>
            <a:r>
              <a:rPr lang="en-US" sz="2200" dirty="0" err="1"/>
              <a:t>Riesgo</a:t>
            </a:r>
            <a:r>
              <a:rPr lang="en-US" sz="2200" dirty="0"/>
              <a:t> </a:t>
            </a:r>
            <a:r>
              <a:rPr lang="en-US" sz="2200" b="1" i="1" dirty="0"/>
              <a:t>Dengue Grave </a:t>
            </a:r>
            <a:r>
              <a:rPr lang="en-US" sz="2200" dirty="0" err="1"/>
              <a:t>asociado</a:t>
            </a:r>
            <a:r>
              <a:rPr lang="en-US" sz="2200" dirty="0"/>
              <a:t> a Post-</a:t>
            </a:r>
            <a:r>
              <a:rPr lang="en-US" sz="2200" dirty="0" err="1"/>
              <a:t>trasplante</a:t>
            </a:r>
            <a:r>
              <a:rPr lang="en-US" sz="2200" dirty="0"/>
              <a:t> </a:t>
            </a:r>
            <a:r>
              <a:rPr lang="en-US" sz="2200" dirty="0" err="1"/>
              <a:t>inmediato</a:t>
            </a:r>
            <a:r>
              <a:rPr lang="en-US" sz="2200" dirty="0"/>
              <a:t>, </a:t>
            </a:r>
            <a:r>
              <a:rPr lang="en-US" sz="2200" dirty="0" err="1"/>
              <a:t>riesgo</a:t>
            </a:r>
            <a:r>
              <a:rPr lang="en-US" sz="2200" dirty="0"/>
              <a:t> de </a:t>
            </a:r>
            <a:r>
              <a:rPr lang="en-US" sz="2200" dirty="0" err="1"/>
              <a:t>hemorragia</a:t>
            </a:r>
            <a:r>
              <a:rPr lang="en-US" sz="2200" dirty="0"/>
              <a:t> por Dengue y </a:t>
            </a:r>
            <a:r>
              <a:rPr lang="en-US" sz="2200" dirty="0" err="1"/>
              <a:t>hemorragia</a:t>
            </a:r>
            <a:r>
              <a:rPr lang="en-US" sz="2200" dirty="0"/>
              <a:t> post </a:t>
            </a:r>
            <a:r>
              <a:rPr lang="en-US" sz="2200" dirty="0" err="1"/>
              <a:t>operatoria</a:t>
            </a:r>
            <a:r>
              <a:rPr lang="en-US" sz="2200" dirty="0"/>
              <a:t>, &gt;&gt; </a:t>
            </a:r>
            <a:r>
              <a:rPr lang="en-US" sz="2200" dirty="0" err="1"/>
              <a:t>riesgo</a:t>
            </a:r>
            <a:r>
              <a:rPr lang="en-US" sz="2200" dirty="0"/>
              <a:t> </a:t>
            </a:r>
            <a:r>
              <a:rPr lang="en-US" sz="2200" dirty="0" err="1"/>
              <a:t>si</a:t>
            </a:r>
            <a:r>
              <a:rPr lang="en-US" sz="2200" dirty="0"/>
              <a:t> </a:t>
            </a:r>
            <a:r>
              <a:rPr lang="en-US" sz="2200" dirty="0" err="1"/>
              <a:t>ocurre</a:t>
            </a:r>
            <a:r>
              <a:rPr lang="en-US" sz="2200" dirty="0"/>
              <a:t> antes de las 4 </a:t>
            </a:r>
            <a:r>
              <a:rPr lang="en-US" sz="2200" dirty="0" err="1"/>
              <a:t>semanas</a:t>
            </a:r>
            <a:r>
              <a:rPr lang="en-US" sz="2200" dirty="0"/>
              <a:t> PO.</a:t>
            </a:r>
          </a:p>
          <a:p>
            <a:pPr>
              <a:lnSpc>
                <a:spcPct val="160000"/>
              </a:lnSpc>
            </a:pPr>
            <a:r>
              <a:rPr lang="en-US" sz="2200" dirty="0" err="1"/>
              <a:t>Hemorragias</a:t>
            </a:r>
            <a:r>
              <a:rPr lang="en-US" sz="2200" dirty="0"/>
              <a:t> y </a:t>
            </a:r>
            <a:r>
              <a:rPr lang="en-US" sz="2200" dirty="0" err="1"/>
              <a:t>ascitis</a:t>
            </a:r>
            <a:r>
              <a:rPr lang="en-US" sz="2200" dirty="0"/>
              <a:t> </a:t>
            </a:r>
            <a:r>
              <a:rPr lang="en-US" sz="2200" dirty="0" err="1"/>
              <a:t>asociado</a:t>
            </a:r>
            <a:r>
              <a:rPr lang="en-US" sz="2200" dirty="0"/>
              <a:t> a Dengue Grave, </a:t>
            </a:r>
            <a:r>
              <a:rPr lang="en-US" sz="2200" dirty="0" err="1"/>
              <a:t>muerte</a:t>
            </a:r>
            <a:r>
              <a:rPr lang="en-US" sz="2200" dirty="0"/>
              <a:t> o </a:t>
            </a:r>
            <a:r>
              <a:rPr lang="en-US" sz="2200" dirty="0" err="1"/>
              <a:t>pérdida</a:t>
            </a:r>
            <a:r>
              <a:rPr lang="en-US" sz="2200" dirty="0"/>
              <a:t> del </a:t>
            </a:r>
            <a:r>
              <a:rPr lang="en-US" sz="2200" dirty="0" err="1"/>
              <a:t>injerto</a:t>
            </a:r>
            <a:r>
              <a:rPr lang="en-US" sz="2200" dirty="0"/>
              <a:t>.</a:t>
            </a:r>
          </a:p>
          <a:p>
            <a:pPr>
              <a:lnSpc>
                <a:spcPct val="160000"/>
              </a:lnSpc>
            </a:pPr>
            <a:r>
              <a:rPr lang="en-US" sz="2200" dirty="0"/>
              <a:t>59% </a:t>
            </a:r>
            <a:r>
              <a:rPr lang="en-US" sz="2200" dirty="0" err="1"/>
              <a:t>disfunción</a:t>
            </a:r>
            <a:r>
              <a:rPr lang="en-US" sz="2200" dirty="0"/>
              <a:t> del </a:t>
            </a:r>
            <a:r>
              <a:rPr lang="en-US" sz="2200" dirty="0" err="1"/>
              <a:t>injerto</a:t>
            </a:r>
            <a:r>
              <a:rPr lang="en-US" sz="2200" dirty="0"/>
              <a:t>. </a:t>
            </a:r>
            <a:r>
              <a:rPr lang="en-US" sz="2200" dirty="0" err="1"/>
              <a:t>Tacrólimus</a:t>
            </a:r>
            <a:r>
              <a:rPr lang="en-US" sz="2200" dirty="0"/>
              <a:t> </a:t>
            </a:r>
            <a:r>
              <a:rPr lang="en-US" sz="2200" dirty="0" err="1"/>
              <a:t>asociado</a:t>
            </a:r>
            <a:r>
              <a:rPr lang="en-US" sz="2200" dirty="0"/>
              <a:t> a </a:t>
            </a:r>
            <a:r>
              <a:rPr lang="en-US" sz="2200" dirty="0" err="1"/>
              <a:t>nuevos</a:t>
            </a:r>
            <a:r>
              <a:rPr lang="en-US" sz="2200" dirty="0"/>
              <a:t> </a:t>
            </a:r>
            <a:r>
              <a:rPr lang="en-US" sz="2200" dirty="0" err="1"/>
              <a:t>sangrados</a:t>
            </a:r>
            <a:r>
              <a:rPr lang="en-US" sz="2200" dirty="0"/>
              <a:t> y </a:t>
            </a:r>
            <a:r>
              <a:rPr lang="en-US" sz="2200" dirty="0" err="1"/>
              <a:t>ascitis</a:t>
            </a:r>
            <a:r>
              <a:rPr lang="en-US" sz="2200" dirty="0"/>
              <a:t>. </a:t>
            </a:r>
          </a:p>
          <a:p>
            <a:pPr>
              <a:lnSpc>
                <a:spcPct val="160000"/>
              </a:lnSpc>
            </a:pPr>
            <a:r>
              <a:rPr lang="es-ES" sz="2200" dirty="0"/>
              <a:t>El 25% IgG ( - ) a las 15 semanas de la enfermedad.</a:t>
            </a:r>
          </a:p>
          <a:p>
            <a:pPr>
              <a:lnSpc>
                <a:spcPct val="160000"/>
              </a:lnSpc>
            </a:pPr>
            <a:r>
              <a:rPr lang="es-ES" altLang="en-US" sz="2200" dirty="0">
                <a:solidFill>
                  <a:srgbClr val="222222"/>
                </a:solidFill>
              </a:rPr>
              <a:t>Edad, período posterior al trasplante y perfil inmunosupresor </a:t>
            </a:r>
            <a:r>
              <a:rPr lang="es-ES" altLang="en-US" sz="2200" b="1" dirty="0">
                <a:solidFill>
                  <a:srgbClr val="222222"/>
                </a:solidFill>
              </a:rPr>
              <a:t>no</a:t>
            </a:r>
            <a:r>
              <a:rPr lang="es-ES" altLang="en-US" sz="2200" dirty="0">
                <a:solidFill>
                  <a:srgbClr val="222222"/>
                </a:solidFill>
              </a:rPr>
              <a:t> tuvieron efecto sobre la gravedad de la enfermedad, la mortalidad o el comportamiento del injerto.</a:t>
            </a:r>
          </a:p>
        </p:txBody>
      </p:sp>
      <p:sp>
        <p:nvSpPr>
          <p:cNvPr id="16" name="Marcador de contenido 2">
            <a:extLst>
              <a:ext uri="{FF2B5EF4-FFF2-40B4-BE49-F238E27FC236}">
                <a16:creationId xmlns:a16="http://schemas.microsoft.com/office/drawing/2014/main" xmlns="" id="{88CBB5C0-F1AC-4A24-8105-B901BFEECBAA}"/>
              </a:ext>
            </a:extLst>
          </p:cNvPr>
          <p:cNvSpPr txBox="1">
            <a:spLocks/>
          </p:cNvSpPr>
          <p:nvPr/>
        </p:nvSpPr>
        <p:spPr>
          <a:xfrm>
            <a:off x="7723412" y="6265443"/>
            <a:ext cx="4207329" cy="4378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5" indent="-171455" algn="l" defTabSz="685818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64" indent="-171455" algn="l" defTabSz="685818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71" indent="-171455" algn="l" defTabSz="685818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79" indent="-171455" algn="l" defTabSz="685818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90" indent="-171455" algn="l" defTabSz="685818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97" indent="-171455" algn="l" defTabSz="685818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906" indent="-171455" algn="l" defTabSz="685818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813" indent="-171455" algn="l" defTabSz="685818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723" indent="-171455" algn="l" defTabSz="685818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sz="1200" dirty="0" err="1">
                <a:latin typeface="Garamond" panose="02020404030301010803" pitchFamily="18" charset="0"/>
              </a:rPr>
              <a:t>Subbiah</a:t>
            </a:r>
            <a:r>
              <a:rPr lang="fr-FR" sz="1200" dirty="0">
                <a:latin typeface="Garamond" panose="02020404030301010803" pitchFamily="18" charset="0"/>
              </a:rPr>
              <a:t> A. </a:t>
            </a:r>
            <a:r>
              <a:rPr lang="fr-FR" sz="1200" dirty="0" err="1">
                <a:latin typeface="Garamond" panose="02020404030301010803" pitchFamily="18" charset="0"/>
              </a:rPr>
              <a:t>Transpl</a:t>
            </a:r>
            <a:r>
              <a:rPr lang="fr-FR" sz="1200" dirty="0">
                <a:latin typeface="Garamond" panose="02020404030301010803" pitchFamily="18" charset="0"/>
              </a:rPr>
              <a:t> Infect Dis 2018;20(3)</a:t>
            </a:r>
            <a:endParaRPr lang="en-US" sz="1200" dirty="0">
              <a:latin typeface="Garamond" panose="02020404030301010803" pitchFamily="18" charset="0"/>
            </a:endParaRPr>
          </a:p>
          <a:p>
            <a:pPr marL="0" indent="0" algn="r">
              <a:buNone/>
            </a:pPr>
            <a:r>
              <a:rPr lang="en-US" sz="1200" dirty="0">
                <a:latin typeface="Garamond" panose="02020404030301010803" pitchFamily="18" charset="0"/>
              </a:rPr>
              <a:t>Costa SD. Am J Trop Med </a:t>
            </a:r>
            <a:r>
              <a:rPr lang="en-US" sz="1200" dirty="0" err="1">
                <a:latin typeface="Garamond" panose="02020404030301010803" pitchFamily="18" charset="0"/>
              </a:rPr>
              <a:t>Hyg</a:t>
            </a:r>
            <a:r>
              <a:rPr lang="en-US" sz="1200" dirty="0">
                <a:latin typeface="Garamond" panose="02020404030301010803" pitchFamily="18" charset="0"/>
              </a:rPr>
              <a:t>. 2015;93(2):394–396. 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xmlns="" id="{5BA115C9-E0D6-4A35-9DEA-C66F8B81E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871" y="-41279"/>
            <a:ext cx="10515600" cy="1325563"/>
          </a:xfrm>
        </p:spPr>
        <p:txBody>
          <a:bodyPr>
            <a:normAutofit/>
          </a:bodyPr>
          <a:lstStyle/>
          <a:p>
            <a:r>
              <a:rPr lang="es-ES" sz="3600" b="1" dirty="0">
                <a:solidFill>
                  <a:srgbClr val="990099"/>
                </a:solidFill>
                <a:latin typeface="Garamond" panose="02020404030301010803" pitchFamily="18" charset="0"/>
              </a:rPr>
              <a:t>Dengue en trasplantados</a:t>
            </a:r>
            <a:endParaRPr lang="en-US" sz="3600" b="1" dirty="0">
              <a:solidFill>
                <a:srgbClr val="990099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230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D7AA994-7202-4616-8D46-4318174E3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4" y="515031"/>
            <a:ext cx="7886700" cy="1325563"/>
          </a:xfrm>
        </p:spPr>
        <p:txBody>
          <a:bodyPr>
            <a:normAutofit/>
          </a:bodyPr>
          <a:lstStyle/>
          <a:p>
            <a:r>
              <a:rPr lang="es-ES" sz="4000" b="1" dirty="0">
                <a:solidFill>
                  <a:srgbClr val="990099"/>
                </a:solidFill>
                <a:latin typeface="Garamond" panose="02020404030301010803" pitchFamily="18" charset="0"/>
              </a:rPr>
              <a:t>Índice</a:t>
            </a:r>
            <a:endParaRPr lang="en-US" sz="4000" b="1" dirty="0">
              <a:solidFill>
                <a:srgbClr val="990099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D06F2A6D-3E01-4534-B89A-1221F9FD3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4" y="1727301"/>
            <a:ext cx="7886700" cy="3263504"/>
          </a:xfrm>
        </p:spPr>
        <p:txBody>
          <a:bodyPr>
            <a:noAutofit/>
          </a:bodyPr>
          <a:lstStyle/>
          <a:p>
            <a:pPr marL="0" indent="0">
              <a:lnSpc>
                <a:spcPct val="200000"/>
              </a:lnSpc>
              <a:buClr>
                <a:srgbClr val="990099"/>
              </a:buClr>
              <a:buNone/>
            </a:pPr>
            <a:r>
              <a:rPr lang="es-ES" sz="2800" b="1" dirty="0">
                <a:latin typeface="Garamond" panose="02020404030301010803" pitchFamily="18" charset="0"/>
              </a:rPr>
              <a:t>Manejo en Urgencias</a:t>
            </a:r>
            <a:endParaRPr lang="es-ES" sz="2400" b="1" dirty="0">
              <a:latin typeface="Garamond" panose="02020404030301010803" pitchFamily="18" charset="0"/>
            </a:endParaRPr>
          </a:p>
          <a:p>
            <a:pPr lvl="1">
              <a:lnSpc>
                <a:spcPct val="200000"/>
              </a:lnSpc>
              <a:buClr>
                <a:srgbClr val="990099"/>
              </a:buClr>
            </a:pPr>
            <a:r>
              <a:rPr lang="es-ES" sz="2400" dirty="0">
                <a:latin typeface="Garamond" panose="02020404030301010803" pitchFamily="18" charset="0"/>
              </a:rPr>
              <a:t>Dengue en embarazadas</a:t>
            </a:r>
          </a:p>
          <a:p>
            <a:pPr lvl="1">
              <a:lnSpc>
                <a:spcPct val="200000"/>
              </a:lnSpc>
              <a:buClr>
                <a:srgbClr val="990099"/>
              </a:buClr>
            </a:pPr>
            <a:r>
              <a:rPr lang="es-ES" sz="2400" dirty="0">
                <a:latin typeface="Garamond" panose="02020404030301010803" pitchFamily="18" charset="0"/>
              </a:rPr>
              <a:t>Dengue en cardiópatas</a:t>
            </a:r>
          </a:p>
          <a:p>
            <a:pPr lvl="1">
              <a:lnSpc>
                <a:spcPct val="200000"/>
              </a:lnSpc>
              <a:buClr>
                <a:srgbClr val="990099"/>
              </a:buClr>
            </a:pPr>
            <a:r>
              <a:rPr lang="es-ES" sz="2400" dirty="0">
                <a:latin typeface="Garamond" panose="02020404030301010803" pitchFamily="18" charset="0"/>
              </a:rPr>
              <a:t>Dengue en trasplantados</a:t>
            </a:r>
          </a:p>
          <a:p>
            <a:pPr lvl="1">
              <a:lnSpc>
                <a:spcPct val="200000"/>
              </a:lnSpc>
              <a:buClr>
                <a:srgbClr val="990099"/>
              </a:buClr>
            </a:pPr>
            <a:r>
              <a:rPr lang="es-ES" sz="2400" dirty="0">
                <a:latin typeface="Garamond" panose="02020404030301010803" pitchFamily="18" charset="0"/>
              </a:rPr>
              <a:t>Dengue en dializados</a:t>
            </a:r>
            <a:endParaRPr lang="en-US" sz="24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0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352D02A3-CE69-49CA-B085-261615961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7805" y="2390121"/>
            <a:ext cx="10515600" cy="2626454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</a:pPr>
            <a:r>
              <a:rPr lang="it-IT" sz="2400" dirty="0">
                <a:latin typeface="Garamond" panose="02020404030301010803" pitchFamily="18" charset="0"/>
              </a:rPr>
              <a:t>N= 20</a:t>
            </a:r>
          </a:p>
          <a:p>
            <a:pPr>
              <a:lnSpc>
                <a:spcPct val="160000"/>
              </a:lnSpc>
            </a:pPr>
            <a:r>
              <a:rPr lang="it-IT" sz="2400" dirty="0">
                <a:latin typeface="Garamond" panose="02020404030301010803" pitchFamily="18" charset="0"/>
              </a:rPr>
              <a:t>Periodo: 2001 to 2018 </a:t>
            </a:r>
          </a:p>
          <a:p>
            <a:pPr>
              <a:lnSpc>
                <a:spcPct val="160000"/>
              </a:lnSpc>
            </a:pPr>
            <a:r>
              <a:rPr lang="it-IT" sz="2400" dirty="0">
                <a:latin typeface="Garamond" panose="02020404030301010803" pitchFamily="18" charset="0"/>
              </a:rPr>
              <a:t> Fundación Valle del Lili in Cali, Colombia.</a:t>
            </a:r>
          </a:p>
          <a:p>
            <a:pPr>
              <a:lnSpc>
                <a:spcPct val="160000"/>
              </a:lnSpc>
            </a:pPr>
            <a:r>
              <a:rPr lang="it-IT" sz="2400" dirty="0">
                <a:latin typeface="Garamond" panose="02020404030301010803" pitchFamily="18" charset="0"/>
              </a:rPr>
              <a:t>Signos de alarma: 75%</a:t>
            </a:r>
          </a:p>
          <a:p>
            <a:pPr>
              <a:lnSpc>
                <a:spcPct val="160000"/>
              </a:lnSpc>
            </a:pPr>
            <a:r>
              <a:rPr lang="it-IT" sz="2400" dirty="0">
                <a:latin typeface="Garamond" panose="02020404030301010803" pitchFamily="18" charset="0"/>
              </a:rPr>
              <a:t>Requerimiento de UCI: 45%</a:t>
            </a:r>
          </a:p>
          <a:p>
            <a:pPr>
              <a:lnSpc>
                <a:spcPct val="160000"/>
              </a:lnSpc>
            </a:pPr>
            <a:r>
              <a:rPr lang="it-IT" sz="2400" dirty="0">
                <a:latin typeface="Garamond" panose="02020404030301010803" pitchFamily="18" charset="0"/>
              </a:rPr>
              <a:t>Dengue Grave: 30%</a:t>
            </a:r>
            <a:endParaRPr lang="en-US" sz="2400" dirty="0">
              <a:latin typeface="Garamond" panose="02020404030301010803" pitchFamily="18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47196E3D-A9FC-4946-8A97-D01D7D70F4C4}"/>
              </a:ext>
            </a:extLst>
          </p:cNvPr>
          <p:cNvSpPr txBox="1"/>
          <p:nvPr/>
        </p:nvSpPr>
        <p:spPr>
          <a:xfrm>
            <a:off x="6332932" y="6399760"/>
            <a:ext cx="56263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Garamond" panose="02020404030301010803" pitchFamily="18" charset="0"/>
              </a:rPr>
              <a:t>Rosso F. Am J Trop Med Hyg. 2019 Dec;101(6):1226-1231</a:t>
            </a: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  <a:latin typeface="Garamond" panose="02020404030301010803" pitchFamily="18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9C110E89-F0B6-4503-9CF5-9B4A76B157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951" t="38246" r="30533" b="32451"/>
          <a:stretch/>
        </p:blipFill>
        <p:spPr>
          <a:xfrm>
            <a:off x="988104" y="156122"/>
            <a:ext cx="8500669" cy="2233999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06B528B0-D39D-4AF4-9A3D-0BCF5221655C}"/>
              </a:ext>
            </a:extLst>
          </p:cNvPr>
          <p:cNvSpPr txBox="1"/>
          <p:nvPr/>
        </p:nvSpPr>
        <p:spPr>
          <a:xfrm>
            <a:off x="7237560" y="293298"/>
            <a:ext cx="2328848" cy="8885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6527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7092262-27B8-4900-B96D-35D83D65D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4" y="1702729"/>
            <a:ext cx="10515600" cy="4351338"/>
          </a:xfrm>
        </p:spPr>
        <p:txBody>
          <a:bodyPr>
            <a:normAutofit/>
          </a:bodyPr>
          <a:lstStyle/>
          <a:p>
            <a:r>
              <a:rPr lang="es-ES" sz="2800" dirty="0">
                <a:latin typeface="Garamond" panose="02020404030301010803" pitchFamily="18" charset="0"/>
              </a:rPr>
              <a:t>N=29, 65% hombres. </a:t>
            </a:r>
          </a:p>
          <a:p>
            <a:r>
              <a:rPr lang="es-ES" sz="2800" dirty="0">
                <a:latin typeface="Garamond" panose="02020404030301010803" pitchFamily="18" charset="0"/>
              </a:rPr>
              <a:t>Edad media 43±9 años.  </a:t>
            </a:r>
          </a:p>
          <a:p>
            <a:r>
              <a:rPr lang="es-ES" sz="2800" dirty="0">
                <a:latin typeface="Garamond" panose="02020404030301010803" pitchFamily="18" charset="0"/>
              </a:rPr>
              <a:t>90% post trasplante tardío, </a:t>
            </a:r>
          </a:p>
          <a:p>
            <a:r>
              <a:rPr lang="es-ES" sz="2800" dirty="0">
                <a:latin typeface="Garamond" panose="02020404030301010803" pitchFamily="18" charset="0"/>
              </a:rPr>
              <a:t>10% post trasplante inmediato, uno por </a:t>
            </a:r>
            <a:r>
              <a:rPr lang="es-ES" sz="2800" b="1" dirty="0">
                <a:latin typeface="Garamond" panose="02020404030301010803" pitchFamily="18" charset="0"/>
              </a:rPr>
              <a:t>trasmisión del órgano del donante</a:t>
            </a:r>
            <a:r>
              <a:rPr lang="es-ES" sz="2800" dirty="0">
                <a:latin typeface="Garamond" panose="02020404030301010803" pitchFamily="18" charset="0"/>
              </a:rPr>
              <a:t>; </a:t>
            </a:r>
          </a:p>
          <a:p>
            <a:r>
              <a:rPr lang="es-ES" sz="2800" dirty="0">
                <a:latin typeface="Garamond" panose="02020404030301010803" pitchFamily="18" charset="0"/>
              </a:rPr>
              <a:t>Diagnóstico: </a:t>
            </a:r>
          </a:p>
          <a:p>
            <a:pPr lvl="1"/>
            <a:r>
              <a:rPr lang="es-ES" sz="2501" dirty="0">
                <a:latin typeface="Garamond" panose="02020404030301010803" pitchFamily="18" charset="0"/>
              </a:rPr>
              <a:t>69%: test rápido NS1, </a:t>
            </a:r>
          </a:p>
          <a:p>
            <a:pPr lvl="1"/>
            <a:r>
              <a:rPr lang="es-ES" sz="2501" dirty="0">
                <a:latin typeface="Garamond" panose="02020404030301010803" pitchFamily="18" charset="0"/>
              </a:rPr>
              <a:t>69%: serología IgM+, </a:t>
            </a:r>
          </a:p>
          <a:p>
            <a:pPr lvl="1"/>
            <a:r>
              <a:rPr lang="es-ES" sz="2501" dirty="0">
                <a:latin typeface="Garamond" panose="02020404030301010803" pitchFamily="18" charset="0"/>
              </a:rPr>
              <a:t>PCR un caso. 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F6321387-F7BF-4C4C-BE77-153A23364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7325"/>
            <a:ext cx="10515600" cy="1325563"/>
          </a:xfrm>
        </p:spPr>
        <p:txBody>
          <a:bodyPr>
            <a:normAutofit/>
          </a:bodyPr>
          <a:lstStyle/>
          <a:p>
            <a:r>
              <a:rPr lang="es-ES" sz="3600" b="1" dirty="0">
                <a:solidFill>
                  <a:srgbClr val="990099"/>
                </a:solidFill>
                <a:latin typeface="Garamond" panose="02020404030301010803" pitchFamily="18" charset="0"/>
              </a:rPr>
              <a:t>Dengue en trasplantados</a:t>
            </a:r>
            <a:endParaRPr lang="en-US" sz="3600" b="1" dirty="0">
              <a:solidFill>
                <a:srgbClr val="990099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E97B195B-9821-44A2-9E45-1C8F555D2076}"/>
              </a:ext>
            </a:extLst>
          </p:cNvPr>
          <p:cNvSpPr txBox="1"/>
          <p:nvPr/>
        </p:nvSpPr>
        <p:spPr>
          <a:xfrm>
            <a:off x="5756218" y="6253031"/>
            <a:ext cx="61309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6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Gentileza de la Unidad de Trasplante. HC IPS </a:t>
            </a:r>
            <a:endParaRPr lang="en-US" sz="16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0177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xmlns="" id="{873CBF8F-4BEC-4466-88CE-D5DD9A4127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94006048"/>
              </p:ext>
            </p:extLst>
          </p:nvPr>
        </p:nvGraphicFramePr>
        <p:xfrm>
          <a:off x="1693889" y="539646"/>
          <a:ext cx="9009088" cy="5861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5C4B6CDF-9F84-4515-A40F-5E020DF50A43}"/>
              </a:ext>
            </a:extLst>
          </p:cNvPr>
          <p:cNvSpPr txBox="1"/>
          <p:nvPr/>
        </p:nvSpPr>
        <p:spPr>
          <a:xfrm>
            <a:off x="2593298" y="2023672"/>
            <a:ext cx="1004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100%</a:t>
            </a:r>
            <a:endParaRPr lang="en-US" b="1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80C0637E-C3FE-4FEB-A530-D370B385EF03}"/>
              </a:ext>
            </a:extLst>
          </p:cNvPr>
          <p:cNvSpPr txBox="1"/>
          <p:nvPr/>
        </p:nvSpPr>
        <p:spPr>
          <a:xfrm>
            <a:off x="4304669" y="4724394"/>
            <a:ext cx="1004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20%</a:t>
            </a:r>
            <a:endParaRPr lang="en-US" b="1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6B3A95AF-9640-4AFA-88AA-D47014D61CCC}"/>
              </a:ext>
            </a:extLst>
          </p:cNvPr>
          <p:cNvSpPr txBox="1"/>
          <p:nvPr/>
        </p:nvSpPr>
        <p:spPr>
          <a:xfrm>
            <a:off x="5971073" y="4816834"/>
            <a:ext cx="1004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20%</a:t>
            </a:r>
            <a:endParaRPr lang="en-US" b="1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xmlns="" id="{8443B405-8CBB-4602-9FFA-EEEBCA12997D}"/>
              </a:ext>
            </a:extLst>
          </p:cNvPr>
          <p:cNvSpPr txBox="1"/>
          <p:nvPr/>
        </p:nvSpPr>
        <p:spPr>
          <a:xfrm>
            <a:off x="5951088" y="6477881"/>
            <a:ext cx="61309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6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Gentileza de la Unidad de Trasplante. HC IPS </a:t>
            </a:r>
            <a:endParaRPr lang="en-US" sz="16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A148BFDF-5D3F-47D5-957E-42BB703FCA95}"/>
              </a:ext>
            </a:extLst>
          </p:cNvPr>
          <p:cNvSpPr txBox="1"/>
          <p:nvPr/>
        </p:nvSpPr>
        <p:spPr>
          <a:xfrm>
            <a:off x="1489023" y="372332"/>
            <a:ext cx="10133351" cy="1702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 sz="220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err="1">
                <a:latin typeface="Garamond" panose="02020404030301010803" pitchFamily="18" charset="0"/>
              </a:rPr>
              <a:t>Manifestaciones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clínicas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durante</a:t>
            </a:r>
            <a:r>
              <a:rPr lang="en-US" sz="2400" b="1" dirty="0">
                <a:latin typeface="Garamond" panose="02020404030301010803" pitchFamily="18" charset="0"/>
              </a:rPr>
              <a:t> la </a:t>
            </a:r>
            <a:r>
              <a:rPr lang="en-US" sz="2400" b="1" dirty="0" err="1">
                <a:latin typeface="Garamond" panose="02020404030301010803" pitchFamily="18" charset="0"/>
              </a:rPr>
              <a:t>internación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en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trasplantados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renales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</a:p>
          <a:p>
            <a:pPr algn="ctr">
              <a:lnSpc>
                <a:spcPct val="150000"/>
              </a:lnSpc>
              <a:defRPr sz="220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>
                <a:latin typeface="Garamond" panose="02020404030301010803" pitchFamily="18" charset="0"/>
              </a:rPr>
              <a:t>con Dengue. HCIPS. N= 29. </a:t>
            </a:r>
            <a:r>
              <a:rPr lang="en-US" sz="2400" b="1" dirty="0" err="1">
                <a:latin typeface="Garamond" panose="02020404030301010803" pitchFamily="18" charset="0"/>
              </a:rPr>
              <a:t>Periodo</a:t>
            </a:r>
            <a:r>
              <a:rPr lang="en-US" sz="2400" b="1" dirty="0">
                <a:latin typeface="Garamond" panose="02020404030301010803" pitchFamily="18" charset="0"/>
              </a:rPr>
              <a:t>: 2008 - 2017.</a:t>
            </a:r>
          </a:p>
          <a:p>
            <a:pPr>
              <a:lnSpc>
                <a:spcPct val="150000"/>
              </a:lnSpc>
            </a:pPr>
            <a:endParaRPr lang="en-US" sz="24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8266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5AB22E3-99C0-478D-8976-71FFAFE92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  <a:defRPr sz="220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err="1">
                <a:solidFill>
                  <a:prstClr val="black">
                    <a:lumMod val="65000"/>
                    <a:lumOff val="35000"/>
                  </a:prstClr>
                </a:solidFill>
                <a:latin typeface="Garamond" panose="02020404030301010803" pitchFamily="18" charset="0"/>
              </a:rPr>
              <a:t>Complicaciones</a:t>
            </a:r>
            <a:r>
              <a:rPr lang="en-US" sz="2400" b="1" dirty="0">
                <a:solidFill>
                  <a:prstClr val="black">
                    <a:lumMod val="65000"/>
                    <a:lumOff val="35000"/>
                  </a:prstClr>
                </a:solidFill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solidFill>
                  <a:prstClr val="black">
                    <a:lumMod val="65000"/>
                    <a:lumOff val="35000"/>
                  </a:prstClr>
                </a:solidFill>
                <a:latin typeface="Garamond" panose="02020404030301010803" pitchFamily="18" charset="0"/>
              </a:rPr>
              <a:t>clínicas</a:t>
            </a:r>
            <a:r>
              <a:rPr lang="en-US" sz="2400" b="1" dirty="0">
                <a:solidFill>
                  <a:prstClr val="black">
                    <a:lumMod val="65000"/>
                    <a:lumOff val="35000"/>
                  </a:prstClr>
                </a:solidFill>
                <a:latin typeface="Garamond" panose="02020404030301010803" pitchFamily="18" charset="0"/>
              </a:rPr>
              <a:t> y </a:t>
            </a:r>
            <a:r>
              <a:rPr lang="en-US" sz="2400" b="1" dirty="0" err="1">
                <a:solidFill>
                  <a:prstClr val="black">
                    <a:lumMod val="65000"/>
                    <a:lumOff val="35000"/>
                  </a:prstClr>
                </a:solidFill>
                <a:latin typeface="Garamond" panose="02020404030301010803" pitchFamily="18" charset="0"/>
              </a:rPr>
              <a:t>laboratoriales</a:t>
            </a:r>
            <a:r>
              <a:rPr lang="en-US" sz="2400" b="1" dirty="0">
                <a:solidFill>
                  <a:prstClr val="black">
                    <a:lumMod val="65000"/>
                    <a:lumOff val="35000"/>
                  </a:prstClr>
                </a:solidFill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solidFill>
                  <a:prstClr val="black">
                    <a:lumMod val="65000"/>
                    <a:lumOff val="35000"/>
                  </a:prstClr>
                </a:solidFill>
                <a:latin typeface="Garamond" panose="02020404030301010803" pitchFamily="18" charset="0"/>
              </a:rPr>
              <a:t>en</a:t>
            </a:r>
            <a:r>
              <a:rPr lang="en-US" sz="2400" b="1" dirty="0">
                <a:solidFill>
                  <a:prstClr val="black">
                    <a:lumMod val="65000"/>
                    <a:lumOff val="35000"/>
                  </a:prstClr>
                </a:solidFill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solidFill>
                  <a:prstClr val="black">
                    <a:lumMod val="65000"/>
                    <a:lumOff val="35000"/>
                  </a:prstClr>
                </a:solidFill>
                <a:latin typeface="Garamond" panose="02020404030301010803" pitchFamily="18" charset="0"/>
              </a:rPr>
              <a:t>trasplantados</a:t>
            </a:r>
            <a:r>
              <a:rPr lang="en-US" sz="2400" b="1" dirty="0">
                <a:solidFill>
                  <a:prstClr val="black">
                    <a:lumMod val="65000"/>
                    <a:lumOff val="35000"/>
                  </a:prstClr>
                </a:solidFill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solidFill>
                  <a:prstClr val="black">
                    <a:lumMod val="65000"/>
                    <a:lumOff val="35000"/>
                  </a:prstClr>
                </a:solidFill>
                <a:latin typeface="Garamond" panose="02020404030301010803" pitchFamily="18" charset="0"/>
              </a:rPr>
              <a:t>renales</a:t>
            </a:r>
            <a:r>
              <a:rPr lang="en-US" sz="2400" b="1" dirty="0">
                <a:solidFill>
                  <a:prstClr val="black">
                    <a:lumMod val="65000"/>
                    <a:lumOff val="35000"/>
                  </a:prstClr>
                </a:solidFill>
                <a:latin typeface="Garamond" panose="02020404030301010803" pitchFamily="18" charset="0"/>
              </a:rPr>
              <a:t> con Dengue. HCIPS. N= 29. </a:t>
            </a:r>
            <a:r>
              <a:rPr lang="en-US" sz="2400" b="1" dirty="0" err="1">
                <a:solidFill>
                  <a:prstClr val="black">
                    <a:lumMod val="65000"/>
                    <a:lumOff val="35000"/>
                  </a:prstClr>
                </a:solidFill>
                <a:latin typeface="Garamond" panose="02020404030301010803" pitchFamily="18" charset="0"/>
              </a:rPr>
              <a:t>Periodo</a:t>
            </a:r>
            <a:r>
              <a:rPr lang="en-US" sz="2400" b="1" dirty="0">
                <a:solidFill>
                  <a:prstClr val="black">
                    <a:lumMod val="65000"/>
                    <a:lumOff val="35000"/>
                  </a:prstClr>
                </a:solidFill>
                <a:latin typeface="Garamond" panose="02020404030301010803" pitchFamily="18" charset="0"/>
              </a:rPr>
              <a:t>: 2008 - 2017.</a:t>
            </a:r>
            <a:br>
              <a:rPr lang="en-US" sz="2400" b="1" dirty="0">
                <a:solidFill>
                  <a:prstClr val="black">
                    <a:lumMod val="65000"/>
                    <a:lumOff val="35000"/>
                  </a:prstClr>
                </a:solidFill>
                <a:latin typeface="Garamond" panose="02020404030301010803" pitchFamily="18" charset="0"/>
              </a:rPr>
            </a:br>
            <a:endParaRPr lang="en-US" sz="1600" dirty="0">
              <a:latin typeface="Garamond" panose="02020404030301010803" pitchFamily="18" charset="0"/>
            </a:endParaRP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xmlns="" id="{E989A468-CD74-49E4-B508-CD151A9B7C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668721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72818B0C-AF2F-4484-9DF3-61390F83AC4E}"/>
              </a:ext>
            </a:extLst>
          </p:cNvPr>
          <p:cNvSpPr txBox="1"/>
          <p:nvPr/>
        </p:nvSpPr>
        <p:spPr>
          <a:xfrm>
            <a:off x="5906118" y="6432911"/>
            <a:ext cx="61309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6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Gentileza de la Unidad de Trasplante. HC IPS </a:t>
            </a:r>
            <a:endParaRPr lang="en-US" sz="16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1B7BD4C8-14AD-4932-8C59-84501806BC94}"/>
              </a:ext>
            </a:extLst>
          </p:cNvPr>
          <p:cNvSpPr txBox="1"/>
          <p:nvPr/>
        </p:nvSpPr>
        <p:spPr>
          <a:xfrm>
            <a:off x="1723869" y="2818147"/>
            <a:ext cx="659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/>
              <a:t>40%</a:t>
            </a:r>
            <a:endParaRPr lang="en-US" sz="2000" b="1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E7A06CED-02FE-43FE-AC81-291FD25E468F}"/>
              </a:ext>
            </a:extLst>
          </p:cNvPr>
          <p:cNvSpPr txBox="1"/>
          <p:nvPr/>
        </p:nvSpPr>
        <p:spPr>
          <a:xfrm>
            <a:off x="3120446" y="4336963"/>
            <a:ext cx="659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/>
              <a:t>14%</a:t>
            </a:r>
            <a:endParaRPr lang="en-US" sz="2000" b="1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927090DF-BDCD-4B55-8457-849077D59CDB}"/>
              </a:ext>
            </a:extLst>
          </p:cNvPr>
          <p:cNvSpPr txBox="1"/>
          <p:nvPr/>
        </p:nvSpPr>
        <p:spPr>
          <a:xfrm>
            <a:off x="4532016" y="4351953"/>
            <a:ext cx="659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/>
              <a:t>14%</a:t>
            </a:r>
            <a:endParaRPr lang="en-US" sz="2000" b="1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9F0C82A4-9305-43F5-8F32-C5C53B4744E7}"/>
              </a:ext>
            </a:extLst>
          </p:cNvPr>
          <p:cNvSpPr txBox="1"/>
          <p:nvPr/>
        </p:nvSpPr>
        <p:spPr>
          <a:xfrm>
            <a:off x="5943589" y="2803157"/>
            <a:ext cx="659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/>
              <a:t>38%</a:t>
            </a:r>
            <a:endParaRPr lang="en-US" sz="2000" b="1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7AD8DB88-165B-40B0-9DA9-0E05974A9A2E}"/>
              </a:ext>
            </a:extLst>
          </p:cNvPr>
          <p:cNvSpPr txBox="1"/>
          <p:nvPr/>
        </p:nvSpPr>
        <p:spPr>
          <a:xfrm>
            <a:off x="7370149" y="1885585"/>
            <a:ext cx="659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/>
              <a:t>52%</a:t>
            </a:r>
            <a:endParaRPr lang="en-US" sz="2000" b="1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EC53F2B9-656B-42D0-AA80-A2344D28108C}"/>
              </a:ext>
            </a:extLst>
          </p:cNvPr>
          <p:cNvSpPr txBox="1"/>
          <p:nvPr/>
        </p:nvSpPr>
        <p:spPr>
          <a:xfrm>
            <a:off x="8804225" y="3003212"/>
            <a:ext cx="659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/>
              <a:t>34%</a:t>
            </a:r>
            <a:endParaRPr lang="en-US" sz="2000" b="1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xmlns="" id="{775CF228-E2AD-4841-918A-8370212DCB48}"/>
              </a:ext>
            </a:extLst>
          </p:cNvPr>
          <p:cNvSpPr txBox="1"/>
          <p:nvPr/>
        </p:nvSpPr>
        <p:spPr>
          <a:xfrm>
            <a:off x="10230788" y="4594660"/>
            <a:ext cx="659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/>
              <a:t>10%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7869289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42DDD9BC-9ACC-47E6-BE7C-18890A2CB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4" y="1841954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ES" sz="2400" dirty="0">
                <a:latin typeface="Garamond" panose="02020404030301010803" pitchFamily="18" charset="0"/>
              </a:rPr>
              <a:t>NO hay guías que recomienden el manejo de estos pacientes.</a:t>
            </a:r>
          </a:p>
          <a:p>
            <a:pPr>
              <a:lnSpc>
                <a:spcPct val="150000"/>
              </a:lnSpc>
            </a:pPr>
            <a:r>
              <a:rPr lang="es-ES" sz="2400" dirty="0">
                <a:latin typeface="Garamond" panose="02020404030301010803" pitchFamily="18" charset="0"/>
              </a:rPr>
              <a:t>El manejo es de soporte, con corrección de hipovolemia y anomalías de la coagulación. </a:t>
            </a:r>
          </a:p>
          <a:p>
            <a:pPr>
              <a:lnSpc>
                <a:spcPct val="150000"/>
              </a:lnSpc>
            </a:pPr>
            <a:r>
              <a:rPr lang="es-ES" sz="2400" dirty="0">
                <a:latin typeface="Garamond" panose="02020404030301010803" pitchFamily="18" charset="0"/>
              </a:rPr>
              <a:t>Los médicos deben sospechar dengue en todos los pacientes trasplantados que viven o regresan de áreas endémicas que presentan enfermedad febril aguda.</a:t>
            </a:r>
            <a:endParaRPr lang="en-US" sz="2400" dirty="0">
              <a:latin typeface="Garamond" panose="02020404030301010803" pitchFamily="18" charset="0"/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AA35ABD6-C2D9-47F9-AE37-E5716CF00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s-ES" sz="3600" b="1" dirty="0">
                <a:solidFill>
                  <a:srgbClr val="990099"/>
                </a:solidFill>
                <a:latin typeface="Garamond" panose="02020404030301010803" pitchFamily="18" charset="0"/>
              </a:rPr>
              <a:t>Dengue en trasplantados</a:t>
            </a:r>
            <a:endParaRPr lang="en-US" sz="3600" b="1" dirty="0">
              <a:solidFill>
                <a:srgbClr val="990099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91356473-DEB9-4298-A7A9-B825452A15C8}"/>
              </a:ext>
            </a:extLst>
          </p:cNvPr>
          <p:cNvSpPr txBox="1"/>
          <p:nvPr/>
        </p:nvSpPr>
        <p:spPr>
          <a:xfrm>
            <a:off x="6969687" y="6272321"/>
            <a:ext cx="4773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400" dirty="0">
                <a:latin typeface="Garamond" panose="02020404030301010803" pitchFamily="18" charset="0"/>
              </a:rPr>
              <a:t>Daher Costa, S. Am J Trop Med Hyg 2015; 93(2): 394–396</a:t>
            </a:r>
            <a:endParaRPr lang="en-US" sz="14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1332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xmlns="" id="{F1BFAF52-F471-4C34-B5C7-FAAC91898C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4" y="1568953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s-ES" altLang="en-US" sz="2800" dirty="0">
                <a:solidFill>
                  <a:srgbClr val="222222"/>
                </a:solidFill>
                <a:latin typeface="Garamond" panose="02020404030301010803" pitchFamily="18" charset="0"/>
              </a:rPr>
              <a:t>Diagnóstico rápido</a:t>
            </a:r>
            <a:endParaRPr lang="en-US" sz="2800" dirty="0">
              <a:latin typeface="Garamond" panose="02020404030301010803" pitchFamily="18" charset="0"/>
            </a:endParaRPr>
          </a:p>
          <a:p>
            <a:r>
              <a:rPr lang="en-US" sz="2800" dirty="0" err="1">
                <a:latin typeface="Garamond" panose="02020404030301010803" pitchFamily="18" charset="0"/>
              </a:rPr>
              <a:t>Considerar</a:t>
            </a:r>
            <a:r>
              <a:rPr lang="en-US" sz="2800" dirty="0">
                <a:latin typeface="Garamond" panose="02020404030301010803" pitchFamily="18" charset="0"/>
              </a:rPr>
              <a:t>: </a:t>
            </a:r>
          </a:p>
          <a:p>
            <a:pPr lvl="1"/>
            <a:r>
              <a:rPr lang="en-US" sz="2800" dirty="0" err="1">
                <a:latin typeface="Garamond" panose="02020404030301010803" pitchFamily="18" charset="0"/>
              </a:rPr>
              <a:t>Inmunocompromiso</a:t>
            </a:r>
            <a:r>
              <a:rPr lang="en-US" sz="2800" dirty="0">
                <a:latin typeface="Garamond" panose="02020404030301010803" pitchFamily="18" charset="0"/>
              </a:rPr>
              <a:t>. </a:t>
            </a:r>
          </a:p>
          <a:p>
            <a:pPr lvl="1"/>
            <a:r>
              <a:rPr lang="en-US" sz="2800" dirty="0" err="1">
                <a:latin typeface="Garamond" panose="02020404030301010803" pitchFamily="18" charset="0"/>
              </a:rPr>
              <a:t>Infecciones</a:t>
            </a:r>
            <a:r>
              <a:rPr lang="en-US" sz="2800" dirty="0">
                <a:latin typeface="Garamond" panose="02020404030301010803" pitchFamily="18" charset="0"/>
              </a:rPr>
              <a:t> y </a:t>
            </a:r>
            <a:r>
              <a:rPr lang="en-US" sz="2800" dirty="0" err="1">
                <a:latin typeface="Garamond" panose="02020404030301010803" pitchFamily="18" charset="0"/>
              </a:rPr>
              <a:t>complicaciones</a:t>
            </a:r>
            <a:r>
              <a:rPr lang="en-US" sz="2800" dirty="0">
                <a:latin typeface="Garamond" panose="02020404030301010803" pitchFamily="18" charset="0"/>
              </a:rPr>
              <a:t> </a:t>
            </a:r>
            <a:r>
              <a:rPr lang="en-US" sz="2800" dirty="0" err="1">
                <a:latin typeface="Garamond" panose="02020404030301010803" pitchFamily="18" charset="0"/>
              </a:rPr>
              <a:t>relacionadas</a:t>
            </a:r>
            <a:r>
              <a:rPr lang="en-US" sz="2800" dirty="0">
                <a:latin typeface="Garamond" panose="02020404030301010803" pitchFamily="18" charset="0"/>
              </a:rPr>
              <a:t> a la </a:t>
            </a:r>
            <a:r>
              <a:rPr lang="en-US" sz="2800" dirty="0" err="1">
                <a:latin typeface="Garamond" panose="02020404030301010803" pitchFamily="18" charset="0"/>
              </a:rPr>
              <a:t>diálisis</a:t>
            </a:r>
            <a:r>
              <a:rPr lang="en-US" sz="2800" dirty="0">
                <a:latin typeface="Garamond" panose="02020404030301010803" pitchFamily="18" charset="0"/>
              </a:rPr>
              <a:t>.</a:t>
            </a:r>
          </a:p>
          <a:p>
            <a:pPr lvl="1"/>
            <a:r>
              <a:rPr lang="es-ES" altLang="en-US" sz="2800" dirty="0">
                <a:solidFill>
                  <a:srgbClr val="222222"/>
                </a:solidFill>
                <a:latin typeface="Garamond" panose="02020404030301010803" pitchFamily="18" charset="0"/>
              </a:rPr>
              <a:t>Presencia de coagulopatía.</a:t>
            </a:r>
          </a:p>
          <a:p>
            <a:pPr lvl="1"/>
            <a:r>
              <a:rPr lang="es-ES" altLang="en-US" sz="2800" dirty="0">
                <a:solidFill>
                  <a:srgbClr val="222222"/>
                </a:solidFill>
                <a:latin typeface="Garamond" panose="02020404030301010803" pitchFamily="18" charset="0"/>
              </a:rPr>
              <a:t>Riesgo de sobrecarga de líquidos</a:t>
            </a:r>
            <a:endParaRPr lang="en-US" sz="2800" dirty="0">
              <a:latin typeface="Garamond" panose="02020404030301010803" pitchFamily="18" charset="0"/>
            </a:endParaRPr>
          </a:p>
          <a:p>
            <a:r>
              <a:rPr lang="en-US" sz="2800" dirty="0">
                <a:latin typeface="Garamond" panose="02020404030301010803" pitchFamily="18" charset="0"/>
              </a:rPr>
              <a:t>Anemia </a:t>
            </a:r>
            <a:r>
              <a:rPr lang="en-US" sz="2800" dirty="0" err="1">
                <a:latin typeface="Garamond" panose="02020404030301010803" pitchFamily="18" charset="0"/>
              </a:rPr>
              <a:t>crónica</a:t>
            </a:r>
            <a:r>
              <a:rPr lang="en-US" sz="2800" dirty="0">
                <a:latin typeface="Garamond" panose="02020404030301010803" pitchFamily="18" charset="0"/>
              </a:rPr>
              <a:t> y </a:t>
            </a:r>
            <a:r>
              <a:rPr lang="en-US" sz="2800" dirty="0" err="1">
                <a:latin typeface="Garamond" panose="02020404030301010803" pitchFamily="18" charset="0"/>
              </a:rPr>
              <a:t>trombocitopenia</a:t>
            </a:r>
            <a:r>
              <a:rPr lang="en-US" sz="2800" dirty="0">
                <a:latin typeface="Garamond" panose="02020404030301010803" pitchFamily="18" charset="0"/>
              </a:rPr>
              <a:t> </a:t>
            </a:r>
            <a:r>
              <a:rPr lang="en-US" sz="2800" dirty="0" err="1">
                <a:latin typeface="Garamond" panose="02020404030301010803" pitchFamily="18" charset="0"/>
              </a:rPr>
              <a:t>pueden</a:t>
            </a:r>
            <a:r>
              <a:rPr lang="en-US" sz="2800" dirty="0">
                <a:latin typeface="Garamond" panose="02020404030301010803" pitchFamily="18" charset="0"/>
              </a:rPr>
              <a:t> </a:t>
            </a:r>
            <a:r>
              <a:rPr lang="en-US" sz="2800" dirty="0" err="1">
                <a:latin typeface="Garamond" panose="02020404030301010803" pitchFamily="18" charset="0"/>
              </a:rPr>
              <a:t>enmascarar</a:t>
            </a:r>
            <a:r>
              <a:rPr lang="en-US" sz="2800" dirty="0">
                <a:latin typeface="Garamond" panose="02020404030301010803" pitchFamily="18" charset="0"/>
              </a:rPr>
              <a:t> </a:t>
            </a:r>
            <a:r>
              <a:rPr lang="en-US" sz="2800" dirty="0" err="1">
                <a:latin typeface="Garamond" panose="02020404030301010803" pitchFamily="18" charset="0"/>
              </a:rPr>
              <a:t>complicaciones</a:t>
            </a:r>
            <a:r>
              <a:rPr lang="en-US" sz="2800" dirty="0">
                <a:latin typeface="Garamond" panose="02020404030301010803" pitchFamily="18" charset="0"/>
              </a:rPr>
              <a:t> </a:t>
            </a:r>
            <a:r>
              <a:rPr lang="en-US" sz="2800" dirty="0" err="1">
                <a:latin typeface="Garamond" panose="02020404030301010803" pitchFamily="18" charset="0"/>
              </a:rPr>
              <a:t>hemorrágicas</a:t>
            </a:r>
            <a:r>
              <a:rPr lang="en-US" sz="2800" dirty="0">
                <a:latin typeface="Garamond" panose="02020404030301010803" pitchFamily="18" charset="0"/>
              </a:rPr>
              <a:t>.</a:t>
            </a:r>
          </a:p>
          <a:p>
            <a:r>
              <a:rPr lang="en-US" sz="2800" dirty="0">
                <a:latin typeface="Garamond" panose="02020404030301010803" pitchFamily="18" charset="0"/>
              </a:rPr>
              <a:t>El </a:t>
            </a:r>
            <a:r>
              <a:rPr lang="en-US" sz="2800" dirty="0" err="1">
                <a:latin typeface="Garamond" panose="02020404030301010803" pitchFamily="18" charset="0"/>
              </a:rPr>
              <a:t>nivel</a:t>
            </a:r>
            <a:r>
              <a:rPr lang="en-US" sz="2800" dirty="0">
                <a:latin typeface="Garamond" panose="02020404030301010803" pitchFamily="18" charset="0"/>
              </a:rPr>
              <a:t> basal de </a:t>
            </a:r>
            <a:r>
              <a:rPr lang="en-US" sz="2800" dirty="0" err="1">
                <a:latin typeface="Garamond" panose="02020404030301010803" pitchFamily="18" charset="0"/>
              </a:rPr>
              <a:t>hematocrito</a:t>
            </a:r>
            <a:r>
              <a:rPr lang="en-US" sz="2800" dirty="0">
                <a:latin typeface="Garamond" panose="02020404030301010803" pitchFamily="18" charset="0"/>
              </a:rPr>
              <a:t> bajo </a:t>
            </a:r>
            <a:r>
              <a:rPr lang="en-US" sz="2800" dirty="0" err="1">
                <a:latin typeface="Garamond" panose="02020404030301010803" pitchFamily="18" charset="0"/>
              </a:rPr>
              <a:t>puede</a:t>
            </a:r>
            <a:r>
              <a:rPr lang="en-US" sz="2800" dirty="0">
                <a:latin typeface="Garamond" panose="02020404030301010803" pitchFamily="18" charset="0"/>
              </a:rPr>
              <a:t> </a:t>
            </a:r>
            <a:r>
              <a:rPr lang="en-US" sz="2800" dirty="0" err="1">
                <a:latin typeface="Garamond" panose="02020404030301010803" pitchFamily="18" charset="0"/>
              </a:rPr>
              <a:t>dificultar</a:t>
            </a:r>
            <a:r>
              <a:rPr lang="en-US" sz="2800" dirty="0">
                <a:latin typeface="Garamond" panose="02020404030301010803" pitchFamily="18" charset="0"/>
              </a:rPr>
              <a:t> el </a:t>
            </a:r>
            <a:r>
              <a:rPr lang="en-US" sz="2800" dirty="0" err="1">
                <a:latin typeface="Garamond" panose="02020404030301010803" pitchFamily="18" charset="0"/>
              </a:rPr>
              <a:t>reconocimiento</a:t>
            </a:r>
            <a:r>
              <a:rPr lang="en-US" sz="2800" dirty="0">
                <a:latin typeface="Garamond" panose="02020404030301010803" pitchFamily="18" charset="0"/>
              </a:rPr>
              <a:t> </a:t>
            </a:r>
            <a:r>
              <a:rPr lang="en-US" sz="2800" dirty="0" err="1">
                <a:latin typeface="Garamond" panose="02020404030301010803" pitchFamily="18" charset="0"/>
              </a:rPr>
              <a:t>precoz</a:t>
            </a:r>
            <a:r>
              <a:rPr lang="en-US" sz="2800" dirty="0">
                <a:latin typeface="Garamond" panose="02020404030301010803" pitchFamily="18" charset="0"/>
              </a:rPr>
              <a:t> de </a:t>
            </a:r>
            <a:r>
              <a:rPr lang="en-US" sz="2800" dirty="0" err="1">
                <a:latin typeface="Garamond" panose="02020404030301010803" pitchFamily="18" charset="0"/>
              </a:rPr>
              <a:t>hemoconcentración</a:t>
            </a:r>
            <a:r>
              <a:rPr lang="en-US" sz="2800" dirty="0">
                <a:latin typeface="Garamond" panose="02020404030301010803" pitchFamily="18" charset="0"/>
              </a:rPr>
              <a:t>.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46EB405E-1A1D-47E2-8A7A-E8EDA3A93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419"/>
            <a:ext cx="10515600" cy="1325563"/>
          </a:xfrm>
        </p:spPr>
        <p:txBody>
          <a:bodyPr>
            <a:normAutofit/>
          </a:bodyPr>
          <a:lstStyle/>
          <a:p>
            <a:r>
              <a:rPr lang="es-ES" sz="3600" b="1" dirty="0">
                <a:solidFill>
                  <a:srgbClr val="990099"/>
                </a:solidFill>
                <a:latin typeface="Garamond" panose="02020404030301010803" pitchFamily="18" charset="0"/>
              </a:rPr>
              <a:t>Dengue en pacientes dializados</a:t>
            </a:r>
            <a:endParaRPr lang="en-US" sz="3600" b="1" dirty="0">
              <a:solidFill>
                <a:srgbClr val="990099"/>
              </a:solidFill>
              <a:latin typeface="Garamond" panose="02020404030301010803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7080D3B7-591D-40E1-A321-CFB603C3A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7728"/>
            <a:ext cx="6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4B8632B2-7F22-4D6C-A3C1-0BD1D879DD29}"/>
              </a:ext>
            </a:extLst>
          </p:cNvPr>
          <p:cNvSpPr txBox="1"/>
          <p:nvPr/>
        </p:nvSpPr>
        <p:spPr>
          <a:xfrm>
            <a:off x="5646823" y="6360779"/>
            <a:ext cx="65451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/>
              <a:t>Xue</a:t>
            </a:r>
            <a:r>
              <a:rPr lang="en-US" sz="1200" dirty="0"/>
              <a:t> Meng L. Dengue Fever in End-Stage Renal Failure Patient </a:t>
            </a:r>
            <a:r>
              <a:rPr lang="fr-FR" sz="1200" dirty="0"/>
              <a:t>Infect Dis Clin </a:t>
            </a:r>
            <a:r>
              <a:rPr lang="fr-FR" sz="1200" dirty="0" err="1"/>
              <a:t>Pract</a:t>
            </a:r>
            <a:r>
              <a:rPr lang="fr-FR" sz="1200" dirty="0"/>
              <a:t> 2019;27: 310–314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058353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778C1CD5-39DF-4409-9505-E7FC61F21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>
                <a:latin typeface="Garamond" panose="02020404030301010803" pitchFamily="18" charset="0"/>
              </a:rPr>
              <a:t>Evaluar</a:t>
            </a:r>
            <a:r>
              <a:rPr lang="en-US" sz="2800" dirty="0">
                <a:latin typeface="Garamond" panose="02020404030301010803" pitchFamily="18" charset="0"/>
              </a:rPr>
              <a:t> </a:t>
            </a:r>
            <a:r>
              <a:rPr lang="en-US" sz="2800" dirty="0" err="1">
                <a:latin typeface="Garamond" panose="02020404030301010803" pitchFamily="18" charset="0"/>
              </a:rPr>
              <a:t>estado</a:t>
            </a:r>
            <a:r>
              <a:rPr lang="en-US" sz="2800" dirty="0">
                <a:latin typeface="Garamond" panose="02020404030301010803" pitchFamily="18" charset="0"/>
              </a:rPr>
              <a:t> de </a:t>
            </a:r>
            <a:r>
              <a:rPr lang="en-US" sz="2800" dirty="0" err="1">
                <a:latin typeface="Garamond" panose="02020404030301010803" pitchFamily="18" charset="0"/>
              </a:rPr>
              <a:t>hidratación</a:t>
            </a:r>
            <a:r>
              <a:rPr lang="en-US" sz="2800" dirty="0">
                <a:latin typeface="Garamond" panose="02020404030301010803" pitchFamily="18" charset="0"/>
              </a:rPr>
              <a:t> y perfusion: </a:t>
            </a:r>
            <a:r>
              <a:rPr lang="en-US" sz="2800" dirty="0" err="1">
                <a:latin typeface="Garamond" panose="02020404030301010803" pitchFamily="18" charset="0"/>
              </a:rPr>
              <a:t>humedad</a:t>
            </a:r>
            <a:r>
              <a:rPr lang="en-US" sz="2800" dirty="0">
                <a:latin typeface="Garamond" panose="02020404030301010803" pitchFamily="18" charset="0"/>
              </a:rPr>
              <a:t> de las </a:t>
            </a:r>
            <a:r>
              <a:rPr lang="en-US" sz="2800" dirty="0" err="1">
                <a:latin typeface="Garamond" panose="02020404030301010803" pitchFamily="18" charset="0"/>
              </a:rPr>
              <a:t>mucosas</a:t>
            </a:r>
            <a:r>
              <a:rPr lang="en-US" sz="2800" dirty="0">
                <a:latin typeface="Garamond" panose="02020404030301010803" pitchFamily="18" charset="0"/>
              </a:rPr>
              <a:t>, </a:t>
            </a:r>
            <a:r>
              <a:rPr lang="en-US" sz="2800" dirty="0" err="1">
                <a:latin typeface="Garamond" panose="02020404030301010803" pitchFamily="18" charset="0"/>
              </a:rPr>
              <a:t>turgencia</a:t>
            </a:r>
            <a:r>
              <a:rPr lang="en-US" sz="2800" dirty="0">
                <a:latin typeface="Garamond" panose="02020404030301010803" pitchFamily="18" charset="0"/>
              </a:rPr>
              <a:t> de la </a:t>
            </a:r>
            <a:r>
              <a:rPr lang="en-US" sz="2800" dirty="0" err="1">
                <a:latin typeface="Garamond" panose="02020404030301010803" pitchFamily="18" charset="0"/>
              </a:rPr>
              <a:t>piel</a:t>
            </a:r>
            <a:r>
              <a:rPr lang="en-US" sz="2800" dirty="0">
                <a:latin typeface="Garamond" panose="02020404030301010803" pitchFamily="18" charset="0"/>
              </a:rPr>
              <a:t>, PA, FC.</a:t>
            </a:r>
          </a:p>
          <a:p>
            <a:r>
              <a:rPr lang="en-US" sz="2800" b="1" dirty="0" err="1">
                <a:latin typeface="Garamond" panose="02020404030301010803" pitchFamily="18" charset="0"/>
              </a:rPr>
              <a:t>Detección</a:t>
            </a:r>
            <a:r>
              <a:rPr lang="en-US" sz="2800" b="1" dirty="0">
                <a:latin typeface="Garamond" panose="02020404030301010803" pitchFamily="18" charset="0"/>
              </a:rPr>
              <a:t> de </a:t>
            </a:r>
            <a:r>
              <a:rPr lang="en-US" sz="2800" b="1" dirty="0" err="1">
                <a:latin typeface="Garamond" panose="02020404030301010803" pitchFamily="18" charset="0"/>
              </a:rPr>
              <a:t>tercer</a:t>
            </a:r>
            <a:r>
              <a:rPr lang="en-US" sz="2800" b="1" dirty="0">
                <a:latin typeface="Garamond" panose="02020404030301010803" pitchFamily="18" charset="0"/>
              </a:rPr>
              <a:t> </a:t>
            </a:r>
            <a:r>
              <a:rPr lang="en-US" sz="2800" b="1" dirty="0" err="1">
                <a:latin typeface="Garamond" panose="02020404030301010803" pitchFamily="18" charset="0"/>
              </a:rPr>
              <a:t>espacio</a:t>
            </a:r>
            <a:r>
              <a:rPr lang="en-US" sz="2800" b="1" dirty="0">
                <a:latin typeface="Garamond" panose="02020404030301010803" pitchFamily="18" charset="0"/>
              </a:rPr>
              <a:t>: </a:t>
            </a:r>
          </a:p>
          <a:p>
            <a:pPr lvl="1"/>
            <a:r>
              <a:rPr lang="en-US" sz="2800" dirty="0" err="1">
                <a:latin typeface="Garamond" panose="02020404030301010803" pitchFamily="18" charset="0"/>
              </a:rPr>
              <a:t>Ecopleura</a:t>
            </a:r>
            <a:r>
              <a:rPr lang="en-US" sz="2800" dirty="0">
                <a:latin typeface="Garamond" panose="02020404030301010803" pitchFamily="18" charset="0"/>
              </a:rPr>
              <a:t>, </a:t>
            </a:r>
          </a:p>
          <a:p>
            <a:pPr lvl="1"/>
            <a:r>
              <a:rPr lang="en-US" sz="2800" dirty="0">
                <a:latin typeface="Garamond" panose="02020404030301010803" pitchFamily="18" charset="0"/>
              </a:rPr>
              <a:t>Eco abdominal, </a:t>
            </a:r>
          </a:p>
          <a:p>
            <a:pPr lvl="1"/>
            <a:r>
              <a:rPr lang="en-US" sz="2800" dirty="0" err="1">
                <a:latin typeface="Garamond" panose="02020404030301010803" pitchFamily="18" charset="0"/>
              </a:rPr>
              <a:t>Ecocardiograma</a:t>
            </a:r>
            <a:r>
              <a:rPr lang="en-US" sz="2800" dirty="0">
                <a:latin typeface="Garamond" panose="02020404030301010803" pitchFamily="18" charset="0"/>
              </a:rPr>
              <a:t>, </a:t>
            </a:r>
          </a:p>
          <a:p>
            <a:pPr lvl="1"/>
            <a:r>
              <a:rPr lang="en-US" sz="2800" dirty="0" err="1">
                <a:latin typeface="Garamond" panose="02020404030301010803" pitchFamily="18" charset="0"/>
              </a:rPr>
              <a:t>Ecografia</a:t>
            </a:r>
            <a:r>
              <a:rPr lang="en-US" sz="2800" dirty="0">
                <a:latin typeface="Garamond" panose="02020404030301010803" pitchFamily="18" charset="0"/>
              </a:rPr>
              <a:t> de la vena cava inferior para </a:t>
            </a:r>
            <a:r>
              <a:rPr lang="en-US" sz="2800" dirty="0" err="1">
                <a:latin typeface="Garamond" panose="02020404030301010803" pitchFamily="18" charset="0"/>
              </a:rPr>
              <a:t>evaluar</a:t>
            </a:r>
            <a:r>
              <a:rPr lang="en-US" sz="2800" dirty="0">
                <a:latin typeface="Garamond" panose="02020404030301010803" pitchFamily="18" charset="0"/>
              </a:rPr>
              <a:t> </a:t>
            </a:r>
            <a:r>
              <a:rPr lang="en-US" sz="2800" dirty="0" err="1">
                <a:latin typeface="Garamond" panose="02020404030301010803" pitchFamily="18" charset="0"/>
              </a:rPr>
              <a:t>su</a:t>
            </a:r>
            <a:r>
              <a:rPr lang="en-US" sz="2800" dirty="0">
                <a:latin typeface="Garamond" panose="02020404030301010803" pitchFamily="18" charset="0"/>
              </a:rPr>
              <a:t> </a:t>
            </a:r>
            <a:r>
              <a:rPr lang="en-US" sz="2800" dirty="0" err="1">
                <a:latin typeface="Garamond" panose="02020404030301010803" pitchFamily="18" charset="0"/>
              </a:rPr>
              <a:t>colapso</a:t>
            </a:r>
            <a:r>
              <a:rPr lang="en-US" sz="2800" dirty="0">
                <a:latin typeface="Garamond" panose="02020404030301010803" pitchFamily="18" charset="0"/>
              </a:rPr>
              <a:t>; </a:t>
            </a:r>
          </a:p>
          <a:p>
            <a:pPr lvl="1"/>
            <a:r>
              <a:rPr lang="en-US" sz="2800" dirty="0">
                <a:latin typeface="Garamond" panose="02020404030301010803" pitchFamily="18" charset="0"/>
              </a:rPr>
              <a:t>Nivel he </a:t>
            </a:r>
            <a:r>
              <a:rPr lang="en-US" sz="2800" dirty="0" err="1">
                <a:latin typeface="Garamond" panose="02020404030301010803" pitchFamily="18" charset="0"/>
              </a:rPr>
              <a:t>hematocrito</a:t>
            </a:r>
            <a:r>
              <a:rPr lang="en-US" sz="2800" dirty="0">
                <a:latin typeface="Garamond" panose="02020404030301010803" pitchFamily="18" charset="0"/>
              </a:rPr>
              <a:t>: </a:t>
            </a:r>
            <a:r>
              <a:rPr lang="en-US" sz="2800" dirty="0" err="1">
                <a:latin typeface="Garamond" panose="02020404030301010803" pitchFamily="18" charset="0"/>
              </a:rPr>
              <a:t>indica</a:t>
            </a:r>
            <a:r>
              <a:rPr lang="en-US" sz="2800" dirty="0">
                <a:latin typeface="Garamond" panose="02020404030301010803" pitchFamily="18" charset="0"/>
              </a:rPr>
              <a:t> </a:t>
            </a:r>
            <a:r>
              <a:rPr lang="en-US" sz="2800" dirty="0" err="1">
                <a:latin typeface="Garamond" panose="02020404030301010803" pitchFamily="18" charset="0"/>
              </a:rPr>
              <a:t>depleción</a:t>
            </a:r>
            <a:r>
              <a:rPr lang="en-US" sz="2800" dirty="0">
                <a:latin typeface="Garamond" panose="02020404030301010803" pitchFamily="18" charset="0"/>
              </a:rPr>
              <a:t> del volume intravascular y </a:t>
            </a:r>
            <a:r>
              <a:rPr lang="en-US" sz="2800" dirty="0" err="1">
                <a:latin typeface="Garamond" panose="02020404030301010803" pitchFamily="18" charset="0"/>
              </a:rPr>
              <a:t>fuga</a:t>
            </a:r>
            <a:r>
              <a:rPr lang="en-US" sz="2800" dirty="0">
                <a:latin typeface="Garamond" panose="02020404030301010803" pitchFamily="18" charset="0"/>
              </a:rPr>
              <a:t> a </a:t>
            </a:r>
            <a:r>
              <a:rPr lang="en-US" sz="2800" dirty="0" err="1">
                <a:latin typeface="Garamond" panose="02020404030301010803" pitchFamily="18" charset="0"/>
              </a:rPr>
              <a:t>tercer</a:t>
            </a:r>
            <a:r>
              <a:rPr lang="en-US" sz="2800" dirty="0">
                <a:latin typeface="Garamond" panose="02020404030301010803" pitchFamily="18" charset="0"/>
              </a:rPr>
              <a:t> </a:t>
            </a:r>
            <a:r>
              <a:rPr lang="en-US" sz="2800" dirty="0" err="1">
                <a:latin typeface="Garamond" panose="02020404030301010803" pitchFamily="18" charset="0"/>
              </a:rPr>
              <a:t>espacio</a:t>
            </a:r>
            <a:r>
              <a:rPr lang="en-US" sz="2800" dirty="0">
                <a:latin typeface="Garamond" panose="02020404030301010803" pitchFamily="18" charset="0"/>
              </a:rPr>
              <a:t>;</a:t>
            </a:r>
          </a:p>
          <a:p>
            <a:pPr lvl="1"/>
            <a:r>
              <a:rPr lang="en-US" sz="2800" dirty="0">
                <a:latin typeface="Garamond" panose="02020404030301010803" pitchFamily="18" charset="0"/>
              </a:rPr>
              <a:t>Acidosis </a:t>
            </a:r>
            <a:r>
              <a:rPr lang="en-US" sz="2800" dirty="0" err="1">
                <a:latin typeface="Garamond" panose="02020404030301010803" pitchFamily="18" charset="0"/>
              </a:rPr>
              <a:t>metabólica</a:t>
            </a:r>
            <a:r>
              <a:rPr lang="en-US" sz="2800" dirty="0">
                <a:latin typeface="Garamond" panose="02020404030301010803" pitchFamily="18" charset="0"/>
              </a:rPr>
              <a:t> o </a:t>
            </a:r>
            <a:r>
              <a:rPr lang="en-US" sz="2800" dirty="0" err="1">
                <a:latin typeface="Garamond" panose="02020404030301010803" pitchFamily="18" charset="0"/>
              </a:rPr>
              <a:t>láctica</a:t>
            </a:r>
            <a:r>
              <a:rPr lang="en-US" sz="2800" dirty="0">
                <a:latin typeface="Garamond" panose="02020404030301010803" pitchFamily="18" charset="0"/>
              </a:rPr>
              <a:t> que </a:t>
            </a:r>
            <a:r>
              <a:rPr lang="en-US" sz="2800" dirty="0" err="1">
                <a:latin typeface="Garamond" panose="02020404030301010803" pitchFamily="18" charset="0"/>
              </a:rPr>
              <a:t>indica</a:t>
            </a:r>
            <a:r>
              <a:rPr lang="en-US" sz="2800" dirty="0">
                <a:latin typeface="Garamond" panose="02020404030301010803" pitchFamily="18" charset="0"/>
              </a:rPr>
              <a:t> </a:t>
            </a:r>
            <a:r>
              <a:rPr lang="en-US" sz="2800" dirty="0" err="1">
                <a:latin typeface="Garamond" panose="02020404030301010803" pitchFamily="18" charset="0"/>
              </a:rPr>
              <a:t>hipoperfusión</a:t>
            </a:r>
            <a:r>
              <a:rPr lang="en-US" sz="2800" dirty="0">
                <a:latin typeface="Garamond" panose="02020404030301010803" pitchFamily="18" charset="0"/>
              </a:rPr>
              <a:t>.</a:t>
            </a:r>
          </a:p>
          <a:p>
            <a:endParaRPr lang="en-US" sz="2800" dirty="0">
              <a:latin typeface="Garamond" panose="02020404030301010803" pitchFamily="18" charset="0"/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D30D81DB-BB49-4779-82A9-A07FAF7C5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s-ES" sz="3600" b="1" dirty="0">
                <a:solidFill>
                  <a:srgbClr val="990099"/>
                </a:solidFill>
                <a:latin typeface="Garamond" panose="02020404030301010803" pitchFamily="18" charset="0"/>
              </a:rPr>
              <a:t>Dengue en pacientes dializados</a:t>
            </a:r>
            <a:endParaRPr lang="en-US" sz="3600" b="1" dirty="0">
              <a:solidFill>
                <a:srgbClr val="990099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8420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690902A7-0482-4ED9-AEB0-B00BEA52E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550" y="1387475"/>
            <a:ext cx="10515600" cy="435133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>
                <a:latin typeface="Garamond" panose="02020404030301010803" pitchFamily="18" charset="0"/>
              </a:rPr>
              <a:t>Tratamiento</a:t>
            </a:r>
            <a:r>
              <a:rPr lang="en-US" sz="2800" dirty="0">
                <a:latin typeface="Garamond" panose="02020404030301010803" pitchFamily="18" charset="0"/>
              </a:rPr>
              <a:t> de </a:t>
            </a:r>
            <a:r>
              <a:rPr lang="en-US" sz="2800" dirty="0" err="1">
                <a:latin typeface="Garamond" panose="02020404030301010803" pitchFamily="18" charset="0"/>
              </a:rPr>
              <a:t>elección</a:t>
            </a:r>
            <a:r>
              <a:rPr lang="en-US" sz="2800" dirty="0">
                <a:latin typeface="Garamond" panose="02020404030301010803" pitchFamily="18" charset="0"/>
              </a:rPr>
              <a:t>: </a:t>
            </a:r>
            <a:r>
              <a:rPr lang="en-US" sz="2800" dirty="0" err="1">
                <a:latin typeface="Garamond" panose="02020404030301010803" pitchFamily="18" charset="0"/>
              </a:rPr>
              <a:t>solución</a:t>
            </a:r>
            <a:r>
              <a:rPr lang="en-US" sz="2800" dirty="0">
                <a:latin typeface="Garamond" panose="02020404030301010803" pitchFamily="18" charset="0"/>
              </a:rPr>
              <a:t> </a:t>
            </a:r>
            <a:r>
              <a:rPr lang="en-US" sz="2800" dirty="0" err="1">
                <a:latin typeface="Garamond" panose="02020404030301010803" pitchFamily="18" charset="0"/>
              </a:rPr>
              <a:t>fisiológica</a:t>
            </a:r>
            <a:r>
              <a:rPr lang="en-US" sz="2800" dirty="0">
                <a:latin typeface="Garamond" panose="02020404030301010803" pitchFamily="18" charset="0"/>
              </a:rPr>
              <a:t> </a:t>
            </a:r>
            <a:r>
              <a:rPr lang="en-US" sz="2800" dirty="0" err="1">
                <a:latin typeface="Garamond" panose="02020404030301010803" pitchFamily="18" charset="0"/>
              </a:rPr>
              <a:t>como</a:t>
            </a:r>
            <a:r>
              <a:rPr lang="en-US" sz="2800" dirty="0">
                <a:latin typeface="Garamond" panose="02020404030301010803" pitchFamily="18" charset="0"/>
              </a:rPr>
              <a:t> </a:t>
            </a:r>
            <a:r>
              <a:rPr lang="en-US" sz="2800" dirty="0" err="1">
                <a:latin typeface="Garamond" panose="02020404030301010803" pitchFamily="18" charset="0"/>
              </a:rPr>
              <a:t>prevención</a:t>
            </a:r>
            <a:r>
              <a:rPr lang="en-US" sz="2800" dirty="0">
                <a:latin typeface="Garamond" panose="02020404030301010803" pitchFamily="18" charset="0"/>
              </a:rPr>
              <a:t> del shock.</a:t>
            </a:r>
          </a:p>
          <a:p>
            <a:pPr>
              <a:lnSpc>
                <a:spcPct val="150000"/>
              </a:lnSpc>
            </a:pPr>
            <a:r>
              <a:rPr lang="en-US" sz="2800" dirty="0" err="1">
                <a:latin typeface="Garamond" panose="02020404030301010803" pitchFamily="18" charset="0"/>
              </a:rPr>
              <a:t>Iniciar</a:t>
            </a:r>
            <a:r>
              <a:rPr lang="en-US" sz="2800" dirty="0">
                <a:latin typeface="Garamond" panose="02020404030301010803" pitchFamily="18" charset="0"/>
              </a:rPr>
              <a:t> con </a:t>
            </a:r>
            <a:r>
              <a:rPr lang="en-US" sz="2800" b="1" dirty="0">
                <a:latin typeface="Garamond" panose="02020404030301010803" pitchFamily="18" charset="0"/>
              </a:rPr>
              <a:t>0.5ml/</a:t>
            </a:r>
            <a:r>
              <a:rPr lang="en-US" sz="2800" b="1" dirty="0" err="1">
                <a:latin typeface="Garamond" panose="02020404030301010803" pitchFamily="18" charset="0"/>
              </a:rPr>
              <a:t>kp</a:t>
            </a:r>
            <a:r>
              <a:rPr lang="en-US" sz="2800" b="1" dirty="0">
                <a:latin typeface="Garamond" panose="02020404030301010803" pitchFamily="18" charset="0"/>
              </a:rPr>
              <a:t>/h </a:t>
            </a:r>
            <a:r>
              <a:rPr lang="en-US" sz="2800" dirty="0">
                <a:latin typeface="Garamond" panose="02020404030301010803" pitchFamily="18" charset="0"/>
              </a:rPr>
              <a:t>hasta </a:t>
            </a:r>
            <a:r>
              <a:rPr lang="en-US" sz="2800" b="1" dirty="0">
                <a:latin typeface="Garamond" panose="02020404030301010803" pitchFamily="18" charset="0"/>
              </a:rPr>
              <a:t>1.2 – 1.5ml/</a:t>
            </a:r>
            <a:r>
              <a:rPr lang="en-US" sz="2800" b="1" dirty="0" err="1">
                <a:latin typeface="Garamond" panose="02020404030301010803" pitchFamily="18" charset="0"/>
              </a:rPr>
              <a:t>kp</a:t>
            </a:r>
            <a:r>
              <a:rPr lang="en-US" sz="2800" b="1" dirty="0">
                <a:latin typeface="Garamond" panose="02020404030301010803" pitchFamily="18" charset="0"/>
              </a:rPr>
              <a:t>/h </a:t>
            </a:r>
            <a:r>
              <a:rPr lang="en-US" sz="2800" dirty="0">
                <a:latin typeface="Garamond" panose="02020404030301010803" pitchFamily="18" charset="0"/>
              </a:rPr>
              <a:t>de </a:t>
            </a:r>
            <a:r>
              <a:rPr lang="en-US" sz="2800" dirty="0" err="1">
                <a:latin typeface="Garamond" panose="02020404030301010803" pitchFamily="18" charset="0"/>
              </a:rPr>
              <a:t>mantenimiento</a:t>
            </a:r>
            <a:endParaRPr lang="en-US" sz="2800" dirty="0">
              <a:latin typeface="Garamond" panose="02020404030301010803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err="1">
                <a:latin typeface="Garamond" panose="02020404030301010803" pitchFamily="18" charset="0"/>
              </a:rPr>
              <a:t>Signos</a:t>
            </a:r>
            <a:r>
              <a:rPr lang="en-US" sz="2800" dirty="0">
                <a:latin typeface="Garamond" panose="02020404030301010803" pitchFamily="18" charset="0"/>
              </a:rPr>
              <a:t> de </a:t>
            </a:r>
            <a:r>
              <a:rPr lang="en-US" sz="2800" dirty="0" err="1">
                <a:latin typeface="Garamond" panose="02020404030301010803" pitchFamily="18" charset="0"/>
              </a:rPr>
              <a:t>alarga</a:t>
            </a:r>
            <a:r>
              <a:rPr lang="en-US" sz="2800" dirty="0">
                <a:latin typeface="Garamond" panose="02020404030301010803" pitchFamily="18" charset="0"/>
              </a:rPr>
              <a:t> o de </a:t>
            </a:r>
            <a:r>
              <a:rPr lang="en-US" sz="2800" dirty="0" err="1">
                <a:latin typeface="Garamond" panose="02020404030301010803" pitchFamily="18" charset="0"/>
              </a:rPr>
              <a:t>fuga</a:t>
            </a:r>
            <a:r>
              <a:rPr lang="en-US" sz="2800" dirty="0">
                <a:latin typeface="Garamond" panose="02020404030301010803" pitchFamily="18" charset="0"/>
              </a:rPr>
              <a:t> </a:t>
            </a:r>
            <a:r>
              <a:rPr lang="en-US" sz="2800" dirty="0" err="1">
                <a:latin typeface="Garamond" panose="02020404030301010803" pitchFamily="18" charset="0"/>
              </a:rPr>
              <a:t>capilar</a:t>
            </a:r>
            <a:r>
              <a:rPr lang="en-US" sz="2800" dirty="0">
                <a:latin typeface="Garamond" panose="02020404030301010803" pitchFamily="18" charset="0"/>
              </a:rPr>
              <a:t>: </a:t>
            </a:r>
            <a:r>
              <a:rPr lang="en-US" sz="2800" dirty="0" err="1">
                <a:latin typeface="Garamond" panose="02020404030301010803" pitchFamily="18" charset="0"/>
              </a:rPr>
              <a:t>administrar</a:t>
            </a:r>
            <a:r>
              <a:rPr lang="en-US" sz="2800" dirty="0">
                <a:latin typeface="Garamond" panose="02020404030301010803" pitchFamily="18" charset="0"/>
              </a:rPr>
              <a:t> </a:t>
            </a:r>
            <a:r>
              <a:rPr lang="en-US" sz="2800" b="1" dirty="0" err="1">
                <a:latin typeface="Garamond" panose="02020404030301010803" pitchFamily="18" charset="0"/>
              </a:rPr>
              <a:t>coloides</a:t>
            </a:r>
            <a:r>
              <a:rPr lang="en-US" sz="2800" b="1" dirty="0">
                <a:latin typeface="Garamond" panose="02020404030301010803" pitchFamily="18" charset="0"/>
              </a:rPr>
              <a:t> </a:t>
            </a:r>
            <a:r>
              <a:rPr lang="en-US" sz="2800" dirty="0" err="1">
                <a:latin typeface="Garamond" panose="02020404030301010803" pitchFamily="18" charset="0"/>
              </a:rPr>
              <a:t>como</a:t>
            </a:r>
            <a:r>
              <a:rPr lang="en-US" sz="2800" dirty="0">
                <a:latin typeface="Garamond" panose="02020404030301010803" pitchFamily="18" charset="0"/>
              </a:rPr>
              <a:t> </a:t>
            </a:r>
            <a:r>
              <a:rPr lang="en-US" sz="2800" dirty="0" err="1">
                <a:latin typeface="Garamond" panose="02020404030301010803" pitchFamily="18" charset="0"/>
              </a:rPr>
              <a:t>albúmina</a:t>
            </a:r>
            <a:r>
              <a:rPr lang="en-US" sz="2800" dirty="0">
                <a:latin typeface="Garamond" panose="02020404030301010803" pitchFamily="18" charset="0"/>
              </a:rPr>
              <a:t> para </a:t>
            </a:r>
            <a:r>
              <a:rPr lang="en-US" sz="2800" dirty="0" err="1">
                <a:latin typeface="Garamond" panose="02020404030301010803" pitchFamily="18" charset="0"/>
              </a:rPr>
              <a:t>retener</a:t>
            </a:r>
            <a:r>
              <a:rPr lang="en-US" sz="2800" dirty="0">
                <a:latin typeface="Garamond" panose="02020404030301010803" pitchFamily="18" charset="0"/>
              </a:rPr>
              <a:t> </a:t>
            </a:r>
            <a:r>
              <a:rPr lang="en-US" sz="2800" dirty="0" err="1">
                <a:latin typeface="Garamond" panose="02020404030301010803" pitchFamily="18" charset="0"/>
              </a:rPr>
              <a:t>liquido</a:t>
            </a:r>
            <a:r>
              <a:rPr lang="en-US" sz="2800" dirty="0">
                <a:latin typeface="Garamond" panose="02020404030301010803" pitchFamily="18" charset="0"/>
              </a:rPr>
              <a:t> </a:t>
            </a:r>
            <a:r>
              <a:rPr lang="en-US" sz="2800" dirty="0" err="1">
                <a:latin typeface="Garamond" panose="02020404030301010803" pitchFamily="18" charset="0"/>
              </a:rPr>
              <a:t>en</a:t>
            </a:r>
            <a:r>
              <a:rPr lang="en-US" sz="2800" dirty="0">
                <a:latin typeface="Garamond" panose="02020404030301010803" pitchFamily="18" charset="0"/>
              </a:rPr>
              <a:t> el </a:t>
            </a:r>
            <a:r>
              <a:rPr lang="en-US" sz="2800" dirty="0" err="1">
                <a:latin typeface="Garamond" panose="02020404030301010803" pitchFamily="18" charset="0"/>
              </a:rPr>
              <a:t>espaciointravascular</a:t>
            </a:r>
            <a:r>
              <a:rPr lang="en-US" sz="2800" dirty="0">
                <a:latin typeface="Garamond" panose="02020404030301010803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Garamond" panose="02020404030301010803" pitchFamily="18" charset="0"/>
              </a:rPr>
              <a:t>GRC: </a:t>
            </a:r>
            <a:r>
              <a:rPr lang="en-US" sz="2800" dirty="0" err="1">
                <a:latin typeface="Garamond" panose="02020404030301010803" pitchFamily="18" charset="0"/>
              </a:rPr>
              <a:t>si</a:t>
            </a:r>
            <a:r>
              <a:rPr lang="en-US" sz="2800" dirty="0">
                <a:latin typeface="Garamond" panose="02020404030301010803" pitchFamily="18" charset="0"/>
              </a:rPr>
              <a:t> hay </a:t>
            </a:r>
            <a:r>
              <a:rPr lang="en-US" sz="2800" dirty="0" err="1">
                <a:latin typeface="Garamond" panose="02020404030301010803" pitchFamily="18" charset="0"/>
              </a:rPr>
              <a:t>sospecha</a:t>
            </a:r>
            <a:r>
              <a:rPr lang="en-US" sz="2800" dirty="0">
                <a:latin typeface="Garamond" panose="02020404030301010803" pitchFamily="18" charset="0"/>
              </a:rPr>
              <a:t> </a:t>
            </a:r>
            <a:r>
              <a:rPr lang="en-US" sz="2800" dirty="0" err="1">
                <a:latin typeface="Garamond" panose="02020404030301010803" pitchFamily="18" charset="0"/>
              </a:rPr>
              <a:t>clínica</a:t>
            </a:r>
            <a:r>
              <a:rPr lang="en-US" sz="2800" dirty="0">
                <a:latin typeface="Garamond" panose="02020404030301010803" pitchFamily="18" charset="0"/>
              </a:rPr>
              <a:t> o laboratorial de </a:t>
            </a:r>
            <a:r>
              <a:rPr lang="en-US" sz="2800" dirty="0" err="1">
                <a:latin typeface="Garamond" panose="02020404030301010803" pitchFamily="18" charset="0"/>
              </a:rPr>
              <a:t>sangrado</a:t>
            </a:r>
            <a:r>
              <a:rPr lang="en-US" sz="2800" dirty="0">
                <a:latin typeface="Garamond" panose="02020404030301010803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800" dirty="0" err="1">
                <a:latin typeface="Garamond" panose="02020404030301010803" pitchFamily="18" charset="0"/>
              </a:rPr>
              <a:t>Hemodiálisis</a:t>
            </a:r>
            <a:r>
              <a:rPr lang="en-US" sz="2800" dirty="0">
                <a:latin typeface="Garamond" panose="02020404030301010803" pitchFamily="18" charset="0"/>
              </a:rPr>
              <a:t> sin </a:t>
            </a:r>
            <a:r>
              <a:rPr lang="en-US" sz="2800" dirty="0" err="1">
                <a:latin typeface="Garamond" panose="02020404030301010803" pitchFamily="18" charset="0"/>
              </a:rPr>
              <a:t>heparina</a:t>
            </a:r>
            <a:r>
              <a:rPr lang="en-US" sz="2800" dirty="0">
                <a:latin typeface="Garamond" panose="02020404030301010803" pitchFamily="18" charset="0"/>
              </a:rPr>
              <a:t> hasta que las </a:t>
            </a:r>
            <a:r>
              <a:rPr lang="en-US" sz="2800" dirty="0" err="1">
                <a:latin typeface="Garamond" panose="02020404030301010803" pitchFamily="18" charset="0"/>
              </a:rPr>
              <a:t>plaquetas</a:t>
            </a:r>
            <a:r>
              <a:rPr lang="en-US" sz="2800" dirty="0">
                <a:latin typeface="Garamond" panose="02020404030301010803" pitchFamily="18" charset="0"/>
              </a:rPr>
              <a:t> </a:t>
            </a:r>
            <a:r>
              <a:rPr lang="en-US" sz="2800" dirty="0" err="1">
                <a:latin typeface="Garamond" panose="02020404030301010803" pitchFamily="18" charset="0"/>
              </a:rPr>
              <a:t>aumenten</a:t>
            </a:r>
            <a:r>
              <a:rPr lang="en-US" sz="2800" dirty="0">
                <a:latin typeface="Garamond" panose="02020404030301010803" pitchFamily="18" charset="0"/>
              </a:rPr>
              <a:t> por </a:t>
            </a:r>
            <a:r>
              <a:rPr lang="en-US" sz="2800" dirty="0" err="1">
                <a:latin typeface="Garamond" panose="02020404030301010803" pitchFamily="18" charset="0"/>
              </a:rPr>
              <a:t>encima</a:t>
            </a:r>
            <a:r>
              <a:rPr lang="en-US" sz="2800" dirty="0">
                <a:latin typeface="Garamond" panose="02020404030301010803" pitchFamily="18" charset="0"/>
              </a:rPr>
              <a:t> de 150.000</a:t>
            </a:r>
          </a:p>
          <a:p>
            <a:pPr>
              <a:lnSpc>
                <a:spcPct val="150000"/>
              </a:lnSpc>
            </a:pPr>
            <a:endParaRPr lang="en-US" sz="2800" dirty="0">
              <a:latin typeface="Garamond" panose="02020404030301010803" pitchFamily="18" charset="0"/>
            </a:endParaRPr>
          </a:p>
          <a:p>
            <a:pPr>
              <a:lnSpc>
                <a:spcPct val="150000"/>
              </a:lnSpc>
            </a:pPr>
            <a:endParaRPr lang="en-US" sz="2800" dirty="0">
              <a:latin typeface="Garamond" panose="02020404030301010803" pitchFamily="18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59709960-BCB1-4E24-8473-C1A4FCE5F038}"/>
              </a:ext>
            </a:extLst>
          </p:cNvPr>
          <p:cNvSpPr txBox="1"/>
          <p:nvPr/>
        </p:nvSpPr>
        <p:spPr>
          <a:xfrm>
            <a:off x="5630781" y="6457031"/>
            <a:ext cx="65451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/>
              <a:t>Xue</a:t>
            </a:r>
            <a:r>
              <a:rPr lang="en-US" sz="1200" dirty="0"/>
              <a:t> Meng L. Dengue Fever in End-Stage Renal Failure Patient </a:t>
            </a:r>
            <a:r>
              <a:rPr lang="fr-FR" sz="1200" dirty="0"/>
              <a:t>Infect Dis Clin </a:t>
            </a:r>
            <a:r>
              <a:rPr lang="fr-FR" sz="1200" dirty="0" err="1"/>
              <a:t>Pract</a:t>
            </a:r>
            <a:r>
              <a:rPr lang="fr-FR" sz="1200" dirty="0"/>
              <a:t> 2019;27: 310–314</a:t>
            </a:r>
            <a:endParaRPr lang="en-US" sz="1200" dirty="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xmlns="" id="{39C585F0-869D-4AC6-8282-E6695D4F0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5875"/>
            <a:ext cx="10515600" cy="1325563"/>
          </a:xfrm>
        </p:spPr>
        <p:txBody>
          <a:bodyPr>
            <a:normAutofit/>
          </a:bodyPr>
          <a:lstStyle/>
          <a:p>
            <a:r>
              <a:rPr lang="es-ES" sz="3600" b="1" dirty="0">
                <a:solidFill>
                  <a:srgbClr val="990099"/>
                </a:solidFill>
                <a:latin typeface="Garamond" panose="02020404030301010803" pitchFamily="18" charset="0"/>
              </a:rPr>
              <a:t>Dengue en pacientes dializados</a:t>
            </a:r>
            <a:endParaRPr lang="en-US" sz="3600" b="1" dirty="0">
              <a:solidFill>
                <a:srgbClr val="990099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6073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7092262-27B8-4900-B96D-35D83D65D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4" y="1235074"/>
            <a:ext cx="10515600" cy="518477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s-ES" sz="2400" dirty="0">
                <a:latin typeface="Garamond" panose="02020404030301010803" pitchFamily="18" charset="0"/>
              </a:rPr>
              <a:t>Pacientes sin inotrópicos: hemodiálisis de rutina con un control cuidadoso.</a:t>
            </a:r>
          </a:p>
          <a:p>
            <a:pPr>
              <a:lnSpc>
                <a:spcPct val="150000"/>
              </a:lnSpc>
            </a:pPr>
            <a:r>
              <a:rPr lang="es-ES" sz="2400" dirty="0">
                <a:latin typeface="Garamond" panose="02020404030301010803" pitchFamily="18" charset="0"/>
              </a:rPr>
              <a:t>Pacientes críticos podrían requerir hemodiálisis </a:t>
            </a:r>
            <a:r>
              <a:rPr lang="es-ES" sz="2400" dirty="0" err="1">
                <a:latin typeface="Garamond" panose="02020404030301010803" pitchFamily="18" charset="0"/>
              </a:rPr>
              <a:t>venovenosa</a:t>
            </a:r>
            <a:r>
              <a:rPr lang="es-ES" sz="2400" dirty="0">
                <a:latin typeface="Garamond" panose="02020404030301010803" pitchFamily="18" charset="0"/>
              </a:rPr>
              <a:t> continua, que ejerce menos tensión en el sistema cardiovascular del paciente.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Garamond" panose="02020404030301010803" pitchFamily="18" charset="0"/>
              </a:rPr>
              <a:t>La </a:t>
            </a:r>
            <a:r>
              <a:rPr lang="en-US" sz="2400" dirty="0" err="1">
                <a:latin typeface="Garamond" panose="02020404030301010803" pitchFamily="18" charset="0"/>
              </a:rPr>
              <a:t>ultrafiltración</a:t>
            </a:r>
            <a:r>
              <a:rPr lang="en-US" sz="2400" dirty="0">
                <a:latin typeface="Garamond" panose="02020404030301010803" pitchFamily="18" charset="0"/>
              </a:rPr>
              <a:t> se </a:t>
            </a:r>
            <a:r>
              <a:rPr lang="en-US" sz="2400" dirty="0" err="1">
                <a:latin typeface="Garamond" panose="02020404030301010803" pitchFamily="18" charset="0"/>
              </a:rPr>
              <a:t>indica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teniendo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en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cuenta</a:t>
            </a:r>
            <a:r>
              <a:rPr lang="en-US" sz="2400" dirty="0">
                <a:latin typeface="Garamond" panose="02020404030301010803" pitchFamily="18" charset="0"/>
              </a:rPr>
              <a:t> 2 </a:t>
            </a:r>
            <a:r>
              <a:rPr lang="en-US" sz="2400" dirty="0" err="1">
                <a:latin typeface="Garamond" panose="02020404030301010803" pitchFamily="18" charset="0"/>
              </a:rPr>
              <a:t>factores</a:t>
            </a:r>
            <a:r>
              <a:rPr lang="en-US" sz="2400" dirty="0">
                <a:latin typeface="Garamond" panose="02020404030301010803" pitchFamily="18" charset="0"/>
              </a:rPr>
              <a:t>: la </a:t>
            </a:r>
            <a:r>
              <a:rPr lang="en-US" sz="2400" dirty="0" err="1">
                <a:latin typeface="Garamond" panose="02020404030301010803" pitchFamily="18" charset="0"/>
              </a:rPr>
              <a:t>hidratación</a:t>
            </a:r>
            <a:r>
              <a:rPr lang="en-US" sz="2400" dirty="0">
                <a:latin typeface="Garamond" panose="02020404030301010803" pitchFamily="18" charset="0"/>
              </a:rPr>
              <a:t> del </a:t>
            </a:r>
            <a:r>
              <a:rPr lang="en-US" sz="2400" dirty="0" err="1">
                <a:latin typeface="Garamond" panose="02020404030301010803" pitchFamily="18" charset="0"/>
              </a:rPr>
              <a:t>paciente</a:t>
            </a:r>
            <a:r>
              <a:rPr lang="en-US" sz="2400" dirty="0">
                <a:latin typeface="Garamond" panose="02020404030301010803" pitchFamily="18" charset="0"/>
              </a:rPr>
              <a:t> y la </a:t>
            </a:r>
            <a:r>
              <a:rPr lang="en-US" sz="2400" dirty="0" err="1">
                <a:latin typeface="Garamond" panose="02020404030301010803" pitchFamily="18" charset="0"/>
              </a:rPr>
              <a:t>fase</a:t>
            </a:r>
            <a:r>
              <a:rPr lang="en-US" sz="2400" dirty="0">
                <a:latin typeface="Garamond" panose="02020404030301010803" pitchFamily="18" charset="0"/>
              </a:rPr>
              <a:t> de la </a:t>
            </a:r>
            <a:r>
              <a:rPr lang="en-US" sz="2400" dirty="0" err="1">
                <a:latin typeface="Garamond" panose="02020404030301010803" pitchFamily="18" charset="0"/>
              </a:rPr>
              <a:t>enfermedad</a:t>
            </a:r>
            <a:r>
              <a:rPr lang="en-US" sz="2400" dirty="0">
                <a:latin typeface="Garamond" panose="02020404030301010803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s-ES" sz="2400" dirty="0">
                <a:latin typeface="Garamond" panose="02020404030301010803" pitchFamily="18" charset="0"/>
              </a:rPr>
              <a:t>La cantidad de extracción de líquido para cada sesión de diálisis depende del estado del </a:t>
            </a:r>
            <a:r>
              <a:rPr lang="es-ES" sz="2400" dirty="0" err="1">
                <a:latin typeface="Garamond" panose="02020404030301010803" pitchFamily="18" charset="0"/>
              </a:rPr>
              <a:t>hiratación</a:t>
            </a:r>
            <a:r>
              <a:rPr lang="es-ES" sz="2400" dirty="0">
                <a:latin typeface="Garamond" panose="02020404030301010803" pitchFamily="18" charset="0"/>
              </a:rPr>
              <a:t> durante la diálisis, y se debe tener cuidado de no extraer en exceso y causar agotamiento o shock intravascular</a:t>
            </a:r>
            <a:endParaRPr lang="en-US" sz="2400" dirty="0">
              <a:latin typeface="Garamond" panose="02020404030301010803" pitchFamily="18" charset="0"/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F6321387-F7BF-4C4C-BE77-153A23364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4925"/>
            <a:ext cx="10515600" cy="1325563"/>
          </a:xfrm>
        </p:spPr>
        <p:txBody>
          <a:bodyPr>
            <a:normAutofit/>
          </a:bodyPr>
          <a:lstStyle/>
          <a:p>
            <a:r>
              <a:rPr lang="es-ES" sz="3600" b="1" dirty="0">
                <a:solidFill>
                  <a:srgbClr val="990099"/>
                </a:solidFill>
                <a:latin typeface="Garamond" panose="02020404030301010803" pitchFamily="18" charset="0"/>
              </a:rPr>
              <a:t>Dengue en dializados</a:t>
            </a:r>
            <a:endParaRPr lang="en-US" sz="3600" b="1" dirty="0">
              <a:solidFill>
                <a:srgbClr val="990099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EC51649D-E605-4EF0-AFF7-4328792454DC}"/>
              </a:ext>
            </a:extLst>
          </p:cNvPr>
          <p:cNvSpPr txBox="1"/>
          <p:nvPr/>
        </p:nvSpPr>
        <p:spPr>
          <a:xfrm>
            <a:off x="5630781" y="6457031"/>
            <a:ext cx="65451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/>
              <a:t>Xue</a:t>
            </a:r>
            <a:r>
              <a:rPr lang="en-US" sz="1200" dirty="0"/>
              <a:t> Meng L. Dengue Fever in End-Stage Renal Failure Patient </a:t>
            </a:r>
            <a:r>
              <a:rPr lang="fr-FR" sz="1200" dirty="0"/>
              <a:t>Infect Dis Clin </a:t>
            </a:r>
            <a:r>
              <a:rPr lang="fr-FR" sz="1200" dirty="0" err="1"/>
              <a:t>Pract</a:t>
            </a:r>
            <a:r>
              <a:rPr lang="fr-FR" sz="1200" dirty="0"/>
              <a:t> 2019;27: 310–314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628492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403D48E-83FA-4469-A2BF-309092453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ES" sz="2400" dirty="0">
                <a:latin typeface="Garamond" panose="02020404030301010803" pitchFamily="18" charset="0"/>
              </a:rPr>
              <a:t>Pacientes que tienen enfermedades autoinmunes, el micofenolato o la azatioprina, que posee un efecto </a:t>
            </a:r>
            <a:r>
              <a:rPr lang="es-ES" sz="2400" dirty="0" err="1">
                <a:latin typeface="Garamond" panose="02020404030301010803" pitchFamily="18" charset="0"/>
              </a:rPr>
              <a:t>mielosupresor</a:t>
            </a:r>
            <a:r>
              <a:rPr lang="es-ES" sz="2400" dirty="0">
                <a:latin typeface="Garamond" panose="02020404030301010803" pitchFamily="18" charset="0"/>
              </a:rPr>
              <a:t>, debe suspenderse porque interferirá con la interpretación de los recuentos sanguíneos y la capacidad para generar una reacción inmune adecuada frente a la infección por dengue.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Garamond" panose="02020404030301010803" pitchFamily="18" charset="0"/>
              </a:rPr>
              <a:t>La </a:t>
            </a:r>
            <a:r>
              <a:rPr lang="en-US" sz="2400" dirty="0" err="1">
                <a:latin typeface="Garamond" panose="02020404030301010803" pitchFamily="18" charset="0"/>
              </a:rPr>
              <a:t>escasez</a:t>
            </a:r>
            <a:r>
              <a:rPr lang="en-US" sz="2400" dirty="0">
                <a:latin typeface="Garamond" panose="02020404030301010803" pitchFamily="18" charset="0"/>
              </a:rPr>
              <a:t> de </a:t>
            </a:r>
            <a:r>
              <a:rPr lang="en-US" sz="2400" dirty="0" err="1">
                <a:latin typeface="Garamond" panose="02020404030301010803" pitchFamily="18" charset="0"/>
              </a:rPr>
              <a:t>datos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obliga</a:t>
            </a:r>
            <a:r>
              <a:rPr lang="en-US" sz="2400" dirty="0">
                <a:latin typeface="Garamond" panose="02020404030301010803" pitchFamily="18" charset="0"/>
              </a:rPr>
              <a:t> a </a:t>
            </a:r>
            <a:r>
              <a:rPr lang="en-US" sz="2400" dirty="0" err="1">
                <a:latin typeface="Garamond" panose="02020404030301010803" pitchFamily="18" charset="0"/>
              </a:rPr>
              <a:t>evaluar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caso</a:t>
            </a:r>
            <a:r>
              <a:rPr lang="en-US" sz="2400" dirty="0">
                <a:latin typeface="Garamond" panose="02020404030301010803" pitchFamily="18" charset="0"/>
              </a:rPr>
              <a:t> por </a:t>
            </a:r>
            <a:r>
              <a:rPr lang="en-US" sz="2400" dirty="0" err="1">
                <a:latin typeface="Garamond" panose="02020404030301010803" pitchFamily="18" charset="0"/>
              </a:rPr>
              <a:t>caso</a:t>
            </a:r>
            <a:r>
              <a:rPr lang="en-US" sz="2400" dirty="0">
                <a:latin typeface="Garamond" panose="02020404030301010803" pitchFamily="18" charset="0"/>
              </a:rPr>
              <a:t>, a fin de </a:t>
            </a:r>
            <a:r>
              <a:rPr lang="en-US" sz="2400" dirty="0" err="1">
                <a:latin typeface="Garamond" panose="02020404030301010803" pitchFamily="18" charset="0"/>
              </a:rPr>
              <a:t>adecuar</a:t>
            </a:r>
            <a:r>
              <a:rPr lang="en-US" sz="2400" dirty="0">
                <a:latin typeface="Garamond" panose="02020404030301010803" pitchFamily="18" charset="0"/>
              </a:rPr>
              <a:t> el </a:t>
            </a:r>
            <a:r>
              <a:rPr lang="en-US" sz="2400" dirty="0" err="1">
                <a:latin typeface="Garamond" panose="02020404030301010803" pitchFamily="18" charset="0"/>
              </a:rPr>
              <a:t>tratamiento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según</a:t>
            </a:r>
            <a:r>
              <a:rPr lang="en-US" sz="2400" dirty="0">
                <a:latin typeface="Garamond" panose="02020404030301010803" pitchFamily="18" charset="0"/>
              </a:rPr>
              <a:t> el </a:t>
            </a:r>
            <a:r>
              <a:rPr lang="en-US" sz="2400" dirty="0" err="1">
                <a:latin typeface="Garamond" panose="02020404030301010803" pitchFamily="18" charset="0"/>
              </a:rPr>
              <a:t>estado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clínico</a:t>
            </a:r>
            <a:r>
              <a:rPr lang="en-US" sz="2400" dirty="0">
                <a:latin typeface="Garamond" panose="02020404030301010803" pitchFamily="18" charset="0"/>
              </a:rPr>
              <a:t> de </a:t>
            </a:r>
            <a:r>
              <a:rPr lang="en-US" sz="2400" dirty="0" err="1">
                <a:latin typeface="Garamond" panose="02020404030301010803" pitchFamily="18" charset="0"/>
              </a:rPr>
              <a:t>cada</a:t>
            </a:r>
            <a:r>
              <a:rPr lang="en-US" sz="2400" dirty="0">
                <a:latin typeface="Garamond" panose="02020404030301010803" pitchFamily="18" charset="0"/>
              </a:rPr>
              <a:t> uno de </a:t>
            </a:r>
            <a:r>
              <a:rPr lang="en-US" sz="2400" dirty="0" err="1">
                <a:latin typeface="Garamond" panose="02020404030301010803" pitchFamily="18" charset="0"/>
              </a:rPr>
              <a:t>ellos</a:t>
            </a:r>
            <a:r>
              <a:rPr lang="en-US" sz="2400" dirty="0">
                <a:latin typeface="Garamond" panose="02020404030301010803" pitchFamily="18" charset="0"/>
              </a:rPr>
              <a:t>.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CB534B5D-E716-40D9-8E29-A9F8685D4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s-ES" sz="3600" b="1" dirty="0">
                <a:solidFill>
                  <a:srgbClr val="990099"/>
                </a:solidFill>
                <a:latin typeface="Garamond" panose="02020404030301010803" pitchFamily="18" charset="0"/>
              </a:rPr>
              <a:t>Dengue en dializados</a:t>
            </a:r>
            <a:endParaRPr lang="en-US" sz="3600" b="1" dirty="0">
              <a:solidFill>
                <a:srgbClr val="990099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F59EAD8C-F25B-40DB-B3EA-82E058F357A6}"/>
              </a:ext>
            </a:extLst>
          </p:cNvPr>
          <p:cNvSpPr txBox="1"/>
          <p:nvPr/>
        </p:nvSpPr>
        <p:spPr>
          <a:xfrm>
            <a:off x="5630781" y="6457031"/>
            <a:ext cx="65451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/>
              <a:t>Xue</a:t>
            </a:r>
            <a:r>
              <a:rPr lang="en-US" sz="1200" dirty="0"/>
              <a:t> Meng L. Dengue Fever in End-Stage Renal Failure Patient </a:t>
            </a:r>
            <a:r>
              <a:rPr lang="fr-FR" sz="1200" dirty="0"/>
              <a:t>Infect Dis Clin </a:t>
            </a:r>
            <a:r>
              <a:rPr lang="fr-FR" sz="1200" dirty="0" err="1"/>
              <a:t>Pract</a:t>
            </a:r>
            <a:r>
              <a:rPr lang="fr-FR" sz="1200" dirty="0"/>
              <a:t> 2019;27: 310–314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02636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3FA95661-D403-48A0-8F4C-B99FE7E3ADB4}"/>
              </a:ext>
            </a:extLst>
          </p:cNvPr>
          <p:cNvSpPr txBox="1"/>
          <p:nvPr/>
        </p:nvSpPr>
        <p:spPr>
          <a:xfrm>
            <a:off x="5757333" y="6360006"/>
            <a:ext cx="6434667" cy="400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01" dirty="0">
                <a:latin typeface="+mj-lt"/>
              </a:rPr>
              <a:t>Nascimento L. Dengue in pregnant women: characterization of cases in Brazil, 2007-2015. Epidemiol. Serv. </a:t>
            </a:r>
            <a:r>
              <a:rPr lang="en-US" sz="1001" dirty="0" err="1">
                <a:latin typeface="+mj-lt"/>
              </a:rPr>
              <a:t>Saúde</a:t>
            </a:r>
            <a:r>
              <a:rPr lang="en-US" sz="1001" dirty="0">
                <a:latin typeface="+mj-lt"/>
              </a:rPr>
              <a:t>. 2017</a:t>
            </a:r>
          </a:p>
          <a:p>
            <a:pPr algn="just"/>
            <a:r>
              <a:rPr lang="en-US" sz="1001" dirty="0" err="1">
                <a:latin typeface="+mj-lt"/>
              </a:rPr>
              <a:t>Pouliot</a:t>
            </a:r>
            <a:r>
              <a:rPr lang="en-US" sz="1001" dirty="0">
                <a:latin typeface="+mj-lt"/>
              </a:rPr>
              <a:t> SH. Maternal dengue and pregnancy outcomes: a systematic review. </a:t>
            </a:r>
            <a:r>
              <a:rPr lang="en-US" sz="1001" dirty="0" err="1">
                <a:latin typeface="+mj-lt"/>
              </a:rPr>
              <a:t>Obstet</a:t>
            </a:r>
            <a:r>
              <a:rPr lang="en-US" sz="1001" dirty="0">
                <a:latin typeface="+mj-lt"/>
              </a:rPr>
              <a:t> </a:t>
            </a:r>
            <a:r>
              <a:rPr lang="en-US" sz="1001" dirty="0" err="1">
                <a:latin typeface="+mj-lt"/>
              </a:rPr>
              <a:t>Gynecol</a:t>
            </a:r>
            <a:r>
              <a:rPr lang="en-US" sz="1001" dirty="0">
                <a:latin typeface="+mj-lt"/>
              </a:rPr>
              <a:t> </a:t>
            </a:r>
            <a:r>
              <a:rPr lang="en-US" sz="1001" dirty="0" err="1">
                <a:latin typeface="+mj-lt"/>
              </a:rPr>
              <a:t>Surv</a:t>
            </a:r>
            <a:r>
              <a:rPr lang="en-US" sz="1001" dirty="0">
                <a:latin typeface="+mj-lt"/>
              </a:rPr>
              <a:t>. 2010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CC77349C-83A9-4135-ACBE-D260BDC3A9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2769" y="1920616"/>
            <a:ext cx="2539682" cy="2539682"/>
          </a:xfrm>
          <a:prstGeom prst="rect">
            <a:avLst/>
          </a:prstGeom>
        </p:spPr>
      </p:pic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xmlns="" id="{E013177B-5D6E-4755-B02F-66297750CC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69811112"/>
              </p:ext>
            </p:extLst>
          </p:nvPr>
        </p:nvGraphicFramePr>
        <p:xfrm>
          <a:off x="4015410" y="205709"/>
          <a:ext cx="8853055" cy="59157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5" name="Título 1">
            <a:extLst>
              <a:ext uri="{FF2B5EF4-FFF2-40B4-BE49-F238E27FC236}">
                <a16:creationId xmlns:a16="http://schemas.microsoft.com/office/drawing/2014/main" xmlns="" id="{67393F1B-AF4A-4C34-B9DA-FD249AECF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292" y="312791"/>
            <a:ext cx="5287307" cy="99417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s-ES" sz="3600" b="1" dirty="0">
                <a:solidFill>
                  <a:srgbClr val="990099"/>
                </a:solidFill>
                <a:latin typeface="Garamond" panose="02020404030301010803" pitchFamily="18" charset="0"/>
              </a:rPr>
              <a:t>Dengue en embarazadas</a:t>
            </a:r>
            <a:endParaRPr lang="en-US" sz="3600" b="1" dirty="0">
              <a:solidFill>
                <a:srgbClr val="990099"/>
              </a:solidFill>
              <a:latin typeface="Garamond" panose="02020404030301010803" pitchFamily="18" charset="0"/>
            </a:endParaRPr>
          </a:p>
        </p:txBody>
      </p:sp>
      <p:sp>
        <p:nvSpPr>
          <p:cNvPr id="16" name="Título 1">
            <a:extLst>
              <a:ext uri="{FF2B5EF4-FFF2-40B4-BE49-F238E27FC236}">
                <a16:creationId xmlns:a16="http://schemas.microsoft.com/office/drawing/2014/main" xmlns="" id="{3459CDA5-BF32-4F00-B789-023ECEE39CA2}"/>
              </a:ext>
            </a:extLst>
          </p:cNvPr>
          <p:cNvSpPr txBox="1">
            <a:spLocks/>
          </p:cNvSpPr>
          <p:nvPr/>
        </p:nvSpPr>
        <p:spPr>
          <a:xfrm>
            <a:off x="1953039" y="3163586"/>
            <a:ext cx="3215309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68581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dirty="0">
                <a:latin typeface="Garamond" panose="02020404030301010803" pitchFamily="18" charset="0"/>
              </a:rPr>
              <a:t>Efectos en la embarazada</a:t>
            </a:r>
            <a:endParaRPr lang="en-US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6550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DF81CB66-FC4D-4D80-8DA0-F6442BBFE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sz="2800" dirty="0">
                <a:latin typeface="Garamond" panose="02020404030301010803" pitchFamily="18" charset="0"/>
              </a:rPr>
              <a:t>El dengue es la infección por </a:t>
            </a:r>
            <a:r>
              <a:rPr lang="es-ES" sz="2800" dirty="0" err="1">
                <a:latin typeface="Garamond" panose="02020404030301010803" pitchFamily="18" charset="0"/>
              </a:rPr>
              <a:t>arbovirus</a:t>
            </a:r>
            <a:r>
              <a:rPr lang="es-ES" sz="2800" dirty="0">
                <a:latin typeface="Garamond" panose="02020404030301010803" pitchFamily="18" charset="0"/>
              </a:rPr>
              <a:t> más común del mundo, y se estima que casi 4 mil millones de personas viven en riesgo de infección por dengue.</a:t>
            </a:r>
          </a:p>
          <a:p>
            <a:r>
              <a:rPr lang="es-ES" sz="2800" dirty="0">
                <a:latin typeface="Garamond" panose="02020404030301010803" pitchFamily="18" charset="0"/>
              </a:rPr>
              <a:t>Pacientes con comorbilidades presentan mayor riesgo de complicaciones por lo que el diagnóstico y tratamiento precoz es de suma importancia.</a:t>
            </a:r>
          </a:p>
          <a:p>
            <a:r>
              <a:rPr lang="es-ES" sz="2800" dirty="0">
                <a:latin typeface="Garamond" panose="02020404030301010803" pitchFamily="18" charset="0"/>
              </a:rPr>
              <a:t>La administración cuidadosa de líquidos constituye la base del tratamiento durante la fase crítica de la infección.</a:t>
            </a:r>
          </a:p>
          <a:p>
            <a:r>
              <a:rPr lang="es-ES" sz="2800" dirty="0">
                <a:latin typeface="Garamond" panose="02020404030301010803" pitchFamily="18" charset="0"/>
              </a:rPr>
              <a:t>No existen guías de manejo en pacientes trasplantados ni dializados.</a:t>
            </a:r>
          </a:p>
          <a:p>
            <a:r>
              <a:rPr lang="es-ES" sz="2800" dirty="0">
                <a:latin typeface="Garamond" panose="02020404030301010803" pitchFamily="18" charset="0"/>
              </a:rPr>
              <a:t>Sin una vacuna eficaz contra el dengue para la población en general o ninguna terapia antiviral, el control del dengue continúa dependiendo en gran medida de las medidas de control de vectores.</a:t>
            </a:r>
          </a:p>
          <a:p>
            <a:endParaRPr lang="es-ES" sz="2800" dirty="0">
              <a:latin typeface="Garamond" panose="02020404030301010803" pitchFamily="18" charset="0"/>
            </a:endParaRPr>
          </a:p>
          <a:p>
            <a:endParaRPr lang="en-US" sz="2800" dirty="0">
              <a:latin typeface="Garamond" panose="02020404030301010803" pitchFamily="18" charset="0"/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FE375080-5E66-415C-8F45-227D3C056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s-ES" sz="3600" b="1" dirty="0">
                <a:solidFill>
                  <a:srgbClr val="990099"/>
                </a:solidFill>
                <a:latin typeface="Garamond" panose="02020404030301010803" pitchFamily="18" charset="0"/>
              </a:rPr>
              <a:t>Conclusión</a:t>
            </a:r>
            <a:endParaRPr lang="en-US" sz="3600" b="1" dirty="0">
              <a:solidFill>
                <a:srgbClr val="990099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211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xmlns="" id="{5FDC447C-78E9-44D5-9E47-1B5A466533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8612016"/>
              </p:ext>
            </p:extLst>
          </p:nvPr>
        </p:nvGraphicFramePr>
        <p:xfrm>
          <a:off x="2029239" y="49594"/>
          <a:ext cx="11353800" cy="593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894BBD56-9C5D-42D9-8F01-5F3389783BDE}"/>
              </a:ext>
            </a:extLst>
          </p:cNvPr>
          <p:cNvSpPr txBox="1"/>
          <p:nvPr/>
        </p:nvSpPr>
        <p:spPr>
          <a:xfrm flipH="1">
            <a:off x="5537115" y="6254408"/>
            <a:ext cx="65114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00" dirty="0" err="1"/>
              <a:t>Enny</a:t>
            </a:r>
            <a:r>
              <a:rPr lang="en-US" sz="1000" dirty="0"/>
              <a:t> S. </a:t>
            </a:r>
            <a:r>
              <a:rPr lang="en-US" sz="1000" dirty="0" err="1"/>
              <a:t>Paixão</a:t>
            </a:r>
            <a:r>
              <a:rPr lang="en-US" sz="1000" dirty="0"/>
              <a:t>. Symptomatic Dengue during Pregnancy and Congenital Neurologic Malformations. </a:t>
            </a:r>
            <a:r>
              <a:rPr lang="en-US" sz="1000" dirty="0" err="1"/>
              <a:t>Emerg</a:t>
            </a:r>
            <a:r>
              <a:rPr lang="en-US" sz="1000" dirty="0"/>
              <a:t> Infect Dis 2018</a:t>
            </a:r>
          </a:p>
          <a:p>
            <a:pPr algn="just"/>
            <a:r>
              <a:rPr lang="en-US" sz="1000" dirty="0" err="1"/>
              <a:t>Feitoza</a:t>
            </a:r>
            <a:r>
              <a:rPr lang="en-US" sz="1000" dirty="0"/>
              <a:t> H. Dengue infection during pregnancy and adverse maternal, fetal, and infant health outcomes in Rio Branco, Acre State, Brazil, 2007-2012. </a:t>
            </a:r>
            <a:r>
              <a:rPr lang="en-US" sz="1000" dirty="0" err="1"/>
              <a:t>Epub</a:t>
            </a:r>
            <a:r>
              <a:rPr lang="en-US" sz="1000" dirty="0"/>
              <a:t> 2017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F14F814B-50EF-446B-A4D7-471C6A8A28D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3017" y="1987826"/>
            <a:ext cx="2209800" cy="2209800"/>
          </a:xfrm>
          <a:prstGeom prst="rect">
            <a:avLst/>
          </a:prstGeom>
        </p:spPr>
      </p:pic>
      <p:sp>
        <p:nvSpPr>
          <p:cNvPr id="11" name="Título 1">
            <a:extLst>
              <a:ext uri="{FF2B5EF4-FFF2-40B4-BE49-F238E27FC236}">
                <a16:creationId xmlns:a16="http://schemas.microsoft.com/office/drawing/2014/main" xmlns="" id="{740B0C63-6AF3-4790-BE1F-A93F93ACB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674" y="375040"/>
            <a:ext cx="7886700" cy="994172"/>
          </a:xfrm>
        </p:spPr>
        <p:txBody>
          <a:bodyPr>
            <a:normAutofit/>
          </a:bodyPr>
          <a:lstStyle/>
          <a:p>
            <a:r>
              <a:rPr lang="es-ES" sz="3600" b="1" dirty="0">
                <a:solidFill>
                  <a:srgbClr val="990099"/>
                </a:solidFill>
                <a:latin typeface="Garamond" panose="02020404030301010803" pitchFamily="18" charset="0"/>
              </a:rPr>
              <a:t>Dengue en embarazadas</a:t>
            </a:r>
            <a:endParaRPr lang="en-US" sz="3600" b="1" dirty="0">
              <a:solidFill>
                <a:srgbClr val="990099"/>
              </a:solidFill>
              <a:latin typeface="Garamond" panose="02020404030301010803" pitchFamily="18" charset="0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xmlns="" id="{312185C0-D635-4A09-B3F3-0C652D40654D}"/>
              </a:ext>
            </a:extLst>
          </p:cNvPr>
          <p:cNvSpPr txBox="1">
            <a:spLocks/>
          </p:cNvSpPr>
          <p:nvPr/>
        </p:nvSpPr>
        <p:spPr>
          <a:xfrm>
            <a:off x="989771" y="3083711"/>
            <a:ext cx="3215309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68581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dirty="0">
                <a:latin typeface="Garamond" panose="02020404030301010803" pitchFamily="18" charset="0"/>
              </a:rPr>
              <a:t>Efectos en el recién nacido</a:t>
            </a:r>
            <a:endParaRPr lang="en-US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411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C792625-1572-4727-BF95-7AFD0C6993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Clr>
                <a:srgbClr val="990099"/>
              </a:buClr>
              <a:buNone/>
            </a:pPr>
            <a:r>
              <a:rPr lang="es-ES" sz="2600" b="1" dirty="0">
                <a:latin typeface="Garamond" panose="02020404030301010803" pitchFamily="18" charset="0"/>
              </a:rPr>
              <a:t>Dificultades para el diagnóstico</a:t>
            </a:r>
          </a:p>
          <a:p>
            <a:pPr lvl="1">
              <a:buClr>
                <a:srgbClr val="990099"/>
              </a:buClr>
            </a:pPr>
            <a:r>
              <a:rPr lang="es-ES" sz="2600" dirty="0">
                <a:latin typeface="Garamond" panose="02020404030301010803" pitchFamily="18" charset="0"/>
              </a:rPr>
              <a:t>Características fisiológicas del embarazo: leucocitosis, trombocitopenia, hemodilución, aumento de la FC, GC, factores de la coagulación.</a:t>
            </a:r>
          </a:p>
          <a:p>
            <a:pPr lvl="1">
              <a:buClr>
                <a:srgbClr val="990099"/>
              </a:buClr>
            </a:pPr>
            <a:r>
              <a:rPr lang="es-ES" sz="2600" dirty="0">
                <a:latin typeface="Garamond" panose="02020404030301010803" pitchFamily="18" charset="0"/>
              </a:rPr>
              <a:t>Diagnósticos diferenciales que cursan con los exámenes de laboratorio similares</a:t>
            </a:r>
          </a:p>
          <a:p>
            <a:pPr lvl="2">
              <a:buClr>
                <a:srgbClr val="990099"/>
              </a:buClr>
            </a:pPr>
            <a:r>
              <a:rPr lang="es-ES" sz="2600" dirty="0">
                <a:latin typeface="Garamond" panose="02020404030301010803" pitchFamily="18" charset="0"/>
              </a:rPr>
              <a:t>SEPSIS</a:t>
            </a:r>
          </a:p>
          <a:p>
            <a:pPr lvl="2">
              <a:buClr>
                <a:srgbClr val="990099"/>
              </a:buClr>
            </a:pPr>
            <a:r>
              <a:rPr lang="es-ES" sz="2600" dirty="0">
                <a:latin typeface="Garamond" panose="02020404030301010803" pitchFamily="18" charset="0"/>
              </a:rPr>
              <a:t>HELLP: en gestantes con preeclampsia</a:t>
            </a:r>
          </a:p>
          <a:p>
            <a:pPr lvl="3">
              <a:buClr>
                <a:srgbClr val="990099"/>
              </a:buClr>
            </a:pPr>
            <a:r>
              <a:rPr lang="es-ES" sz="2600" dirty="0">
                <a:latin typeface="Garamond" panose="02020404030301010803" pitchFamily="18" charset="0"/>
              </a:rPr>
              <a:t>Hemólisis</a:t>
            </a:r>
          </a:p>
          <a:p>
            <a:pPr lvl="3">
              <a:buClr>
                <a:srgbClr val="990099"/>
              </a:buClr>
            </a:pPr>
            <a:r>
              <a:rPr lang="es-ES" sz="2600" dirty="0">
                <a:latin typeface="Garamond" panose="02020404030301010803" pitchFamily="18" charset="0"/>
              </a:rPr>
              <a:t>Aumento de transaminasas: x3vn </a:t>
            </a:r>
          </a:p>
          <a:p>
            <a:pPr lvl="3">
              <a:buClr>
                <a:srgbClr val="990099"/>
              </a:buClr>
            </a:pPr>
            <a:r>
              <a:rPr lang="es-ES" sz="2600" dirty="0">
                <a:latin typeface="Garamond" panose="02020404030301010803" pitchFamily="18" charset="0"/>
              </a:rPr>
              <a:t>Trombocitopenia</a:t>
            </a:r>
          </a:p>
          <a:p>
            <a:pPr lvl="1">
              <a:buClr>
                <a:srgbClr val="990099"/>
              </a:buClr>
            </a:pPr>
            <a:r>
              <a:rPr lang="es-ES" sz="2600" dirty="0">
                <a:latin typeface="Garamond" panose="02020404030301010803" pitchFamily="18" charset="0"/>
              </a:rPr>
              <a:t>Dolor abdominal: contracciones? Colecistitis?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5DB7E49B-730E-4630-BC8B-1EA0C4E3D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s-ES" sz="3600" b="1" dirty="0">
                <a:solidFill>
                  <a:srgbClr val="990099"/>
                </a:solidFill>
                <a:latin typeface="Garamond" panose="02020404030301010803" pitchFamily="18" charset="0"/>
              </a:rPr>
              <a:t>Dengue en embarazadas</a:t>
            </a:r>
            <a:endParaRPr lang="en-US" sz="3600" b="1" dirty="0">
              <a:solidFill>
                <a:srgbClr val="990099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525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798C6086-C118-48A1-8235-32DE014CCD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s-ES" sz="2800" dirty="0">
                <a:latin typeface="Garamond" panose="02020404030301010803" pitchFamily="18" charset="0"/>
              </a:rPr>
              <a:t>Trabajo de parto + plaquetas ‹50.000/ mm3 → cesárea + transfusión de plaquetas lo más cercano a la cirugía. </a:t>
            </a:r>
          </a:p>
          <a:p>
            <a:pPr>
              <a:lnSpc>
                <a:spcPct val="150000"/>
              </a:lnSpc>
            </a:pPr>
            <a:r>
              <a:rPr lang="es-ES" sz="2800" dirty="0">
                <a:latin typeface="Garamond" panose="02020404030301010803" pitchFamily="18" charset="0"/>
              </a:rPr>
              <a:t>NO se recomienda anestesia raquídea, es preferible la anestesia general.</a:t>
            </a:r>
          </a:p>
          <a:p>
            <a:pPr>
              <a:lnSpc>
                <a:spcPct val="150000"/>
              </a:lnSpc>
            </a:pPr>
            <a:r>
              <a:rPr lang="es-ES" sz="2800" dirty="0">
                <a:latin typeface="Garamond" panose="02020404030301010803" pitchFamily="18" charset="0"/>
              </a:rPr>
              <a:t>No existe contraindicación para la lactancia.</a:t>
            </a:r>
          </a:p>
          <a:p>
            <a:pPr>
              <a:lnSpc>
                <a:spcPct val="150000"/>
              </a:lnSpc>
            </a:pPr>
            <a:r>
              <a:rPr lang="es-ES" sz="2800" dirty="0">
                <a:latin typeface="Garamond" panose="02020404030301010803" pitchFamily="18" charset="0"/>
              </a:rPr>
              <a:t>Las embarazadas con Dengue deben ser atendidas cuidadosamente y hospitalizadas desde su primera consulta en el primer nivel, aunque no presenten signos de alarma.</a:t>
            </a:r>
            <a:endParaRPr lang="en-US" sz="2800" dirty="0">
              <a:latin typeface="Garamond" panose="02020404030301010803" pitchFamily="18" charset="0"/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F3C15BB9-6C2A-495D-AE10-10268D239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s-ES" sz="3600" b="1" dirty="0">
                <a:solidFill>
                  <a:srgbClr val="990099"/>
                </a:solidFill>
                <a:latin typeface="Garamond" panose="02020404030301010803" pitchFamily="18" charset="0"/>
              </a:rPr>
              <a:t>Dengue en embarazadas</a:t>
            </a:r>
            <a:endParaRPr lang="en-US" sz="3600" b="1" dirty="0">
              <a:solidFill>
                <a:srgbClr val="990099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479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D3066374-C3C1-4227-86AD-EAB5B6ADADE2}"/>
              </a:ext>
            </a:extLst>
          </p:cNvPr>
          <p:cNvSpPr txBox="1"/>
          <p:nvPr/>
        </p:nvSpPr>
        <p:spPr>
          <a:xfrm>
            <a:off x="2743193" y="122612"/>
            <a:ext cx="6998673" cy="461665"/>
          </a:xfrm>
          <a:prstGeom prst="rect">
            <a:avLst/>
          </a:prstGeom>
          <a:noFill/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latin typeface="Garamond" panose="02020404030301010803" pitchFamily="18" charset="0"/>
              </a:rPr>
              <a:t>Manejo de dengue en gestantes</a:t>
            </a:r>
            <a:endParaRPr lang="en-US" sz="2400" b="1" dirty="0">
              <a:latin typeface="Garamond" panose="02020404030301010803" pitchFamily="18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7B806058-FF50-475E-B651-3207663CE70B}"/>
              </a:ext>
            </a:extLst>
          </p:cNvPr>
          <p:cNvSpPr txBox="1"/>
          <p:nvPr/>
        </p:nvSpPr>
        <p:spPr>
          <a:xfrm>
            <a:off x="2743193" y="720095"/>
            <a:ext cx="6998673" cy="400110"/>
          </a:xfrm>
          <a:prstGeom prst="rect">
            <a:avLst/>
          </a:prstGeom>
          <a:noFill/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latin typeface="Garamond" panose="02020404030301010803" pitchFamily="18" charset="0"/>
              </a:rPr>
              <a:t>Signos de alarma/ dengue grave / shock</a:t>
            </a:r>
            <a:endParaRPr lang="en-US" sz="2000" dirty="0">
              <a:latin typeface="Garamond" panose="02020404030301010803" pitchFamily="18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FECF3E4A-E23F-4052-BAC9-C6CB26D9C615}"/>
              </a:ext>
            </a:extLst>
          </p:cNvPr>
          <p:cNvSpPr txBox="1"/>
          <p:nvPr/>
        </p:nvSpPr>
        <p:spPr>
          <a:xfrm>
            <a:off x="10416441" y="720097"/>
            <a:ext cx="1349115" cy="400110"/>
          </a:xfrm>
          <a:prstGeom prst="rect">
            <a:avLst/>
          </a:prstGeom>
          <a:solidFill>
            <a:srgbClr val="990099">
              <a:alpha val="20000"/>
            </a:srgb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latin typeface="Garamond" panose="02020404030301010803" pitchFamily="18" charset="0"/>
              </a:rPr>
              <a:t>SI</a:t>
            </a:r>
            <a:endParaRPr lang="en-US" sz="2000" dirty="0">
              <a:latin typeface="Garamond" panose="02020404030301010803" pitchFamily="18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0319FEC8-9749-48CC-A920-0FD26F45E428}"/>
              </a:ext>
            </a:extLst>
          </p:cNvPr>
          <p:cNvSpPr txBox="1"/>
          <p:nvPr/>
        </p:nvSpPr>
        <p:spPr>
          <a:xfrm>
            <a:off x="10075990" y="2154649"/>
            <a:ext cx="2024822" cy="400110"/>
          </a:xfrm>
          <a:prstGeom prst="rect">
            <a:avLst/>
          </a:prstGeom>
          <a:solidFill>
            <a:srgbClr val="990099">
              <a:alpha val="20000"/>
            </a:srgb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" sz="2000" dirty="0">
                <a:latin typeface="Garamond" panose="02020404030301010803" pitchFamily="18" charset="0"/>
              </a:rPr>
              <a:t>Ver Grupo B2 o C</a:t>
            </a:r>
            <a:endParaRPr lang="en-US" sz="2000" dirty="0">
              <a:latin typeface="Garamond" panose="02020404030301010803" pitchFamily="18" charset="0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xmlns="" id="{3868375F-3684-4179-A3DB-55EF5226F5EE}"/>
              </a:ext>
            </a:extLst>
          </p:cNvPr>
          <p:cNvSpPr txBox="1"/>
          <p:nvPr/>
        </p:nvSpPr>
        <p:spPr>
          <a:xfrm>
            <a:off x="4805587" y="1135690"/>
            <a:ext cx="1901253" cy="400110"/>
          </a:xfrm>
          <a:prstGeom prst="rect">
            <a:avLst/>
          </a:prstGeom>
          <a:solidFill>
            <a:srgbClr val="990099">
              <a:alpha val="20000"/>
            </a:srgb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latin typeface="Garamond" panose="02020404030301010803" pitchFamily="18" charset="0"/>
              </a:rPr>
              <a:t>NO</a:t>
            </a:r>
            <a:endParaRPr lang="en-US" sz="2000" dirty="0">
              <a:latin typeface="Garamond" panose="02020404030301010803" pitchFamily="18" charset="0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D95DC876-3B2F-4252-923A-4AEBCE46BE65}"/>
              </a:ext>
            </a:extLst>
          </p:cNvPr>
          <p:cNvSpPr txBox="1"/>
          <p:nvPr/>
        </p:nvSpPr>
        <p:spPr>
          <a:xfrm>
            <a:off x="2743193" y="1540284"/>
            <a:ext cx="6998676" cy="369460"/>
          </a:xfrm>
          <a:prstGeom prst="rect">
            <a:avLst/>
          </a:prstGeom>
          <a:noFill/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801" dirty="0">
                <a:latin typeface="Garamond" panose="02020404030301010803" pitchFamily="18" charset="0"/>
              </a:rPr>
              <a:t>Observación en Obstetricia</a:t>
            </a:r>
            <a:endParaRPr lang="en-US" sz="1801" dirty="0">
              <a:latin typeface="Garamond" panose="02020404030301010803" pitchFamily="18" charset="0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xmlns="" id="{B4C5C873-013A-4452-A8DF-642A18B0F8BE}"/>
              </a:ext>
            </a:extLst>
          </p:cNvPr>
          <p:cNvSpPr txBox="1"/>
          <p:nvPr/>
        </p:nvSpPr>
        <p:spPr>
          <a:xfrm>
            <a:off x="4805587" y="1972180"/>
            <a:ext cx="1901253" cy="400110"/>
          </a:xfrm>
          <a:prstGeom prst="rect">
            <a:avLst/>
          </a:prstGeom>
          <a:solidFill>
            <a:srgbClr val="990099">
              <a:alpha val="20000"/>
            </a:srgb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latin typeface="Garamond" panose="02020404030301010803" pitchFamily="18" charset="0"/>
              </a:rPr>
              <a:t>GRUPO B1</a:t>
            </a:r>
            <a:endParaRPr lang="en-US" sz="2000" dirty="0">
              <a:latin typeface="Garamond" panose="02020404030301010803" pitchFamily="18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xmlns="" id="{0C50EA96-B663-4FD1-B7C9-5B79A29BE38D}"/>
              </a:ext>
            </a:extLst>
          </p:cNvPr>
          <p:cNvSpPr txBox="1"/>
          <p:nvPr/>
        </p:nvSpPr>
        <p:spPr>
          <a:xfrm>
            <a:off x="2743199" y="2421140"/>
            <a:ext cx="6998677" cy="1846659"/>
          </a:xfrm>
          <a:prstGeom prst="rect">
            <a:avLst/>
          </a:prstGeom>
          <a:noFill/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r>
              <a:rPr lang="es-ES" sz="1900" b="1" dirty="0">
                <a:latin typeface="Garamond" panose="02020404030301010803" pitchFamily="18" charset="0"/>
              </a:rPr>
              <a:t>Ex. Complementarios:</a:t>
            </a:r>
          </a:p>
          <a:p>
            <a:r>
              <a:rPr lang="en-US" sz="1900" dirty="0">
                <a:latin typeface="Garamond" panose="02020404030301010803" pitchFamily="18" charset="0"/>
              </a:rPr>
              <a:t>	</a:t>
            </a:r>
            <a:r>
              <a:rPr lang="en-US" sz="1900" b="1" dirty="0">
                <a:latin typeface="Garamond" panose="02020404030301010803" pitchFamily="18" charset="0"/>
              </a:rPr>
              <a:t>NS1 – PCR – </a:t>
            </a:r>
            <a:r>
              <a:rPr lang="en-US" sz="1900" b="1" dirty="0" err="1">
                <a:latin typeface="Garamond" panose="02020404030301010803" pitchFamily="18" charset="0"/>
              </a:rPr>
              <a:t>Serología</a:t>
            </a:r>
            <a:r>
              <a:rPr lang="en-US" sz="1900" b="1" dirty="0">
                <a:latin typeface="Garamond" panose="02020404030301010803" pitchFamily="18" charset="0"/>
              </a:rPr>
              <a:t> IgG IgM</a:t>
            </a:r>
          </a:p>
          <a:p>
            <a:r>
              <a:rPr lang="en-US" sz="1900" b="1" dirty="0">
                <a:latin typeface="Garamond" panose="02020404030301010803" pitchFamily="18" charset="0"/>
              </a:rPr>
              <a:t>	</a:t>
            </a:r>
            <a:r>
              <a:rPr lang="en-US" sz="1900" dirty="0" err="1">
                <a:latin typeface="Garamond" panose="02020404030301010803" pitchFamily="18" charset="0"/>
              </a:rPr>
              <a:t>Hemograma</a:t>
            </a:r>
            <a:r>
              <a:rPr lang="en-US" sz="1900" dirty="0">
                <a:latin typeface="Garamond" panose="02020404030301010803" pitchFamily="18" charset="0"/>
              </a:rPr>
              <a:t> con </a:t>
            </a:r>
            <a:r>
              <a:rPr lang="en-US" sz="1900" dirty="0" err="1">
                <a:latin typeface="Garamond" panose="02020404030301010803" pitchFamily="18" charset="0"/>
              </a:rPr>
              <a:t>plaquetas</a:t>
            </a:r>
            <a:endParaRPr lang="en-US" sz="1900" dirty="0">
              <a:latin typeface="Garamond" panose="02020404030301010803" pitchFamily="18" charset="0"/>
            </a:endParaRPr>
          </a:p>
          <a:p>
            <a:r>
              <a:rPr lang="en-US" sz="1900" dirty="0">
                <a:latin typeface="Garamond" panose="02020404030301010803" pitchFamily="18" charset="0"/>
              </a:rPr>
              <a:t>	Rx </a:t>
            </a:r>
            <a:r>
              <a:rPr lang="en-US" sz="1900" dirty="0" err="1">
                <a:latin typeface="Garamond" panose="02020404030301010803" pitchFamily="18" charset="0"/>
              </a:rPr>
              <a:t>Tórax</a:t>
            </a:r>
            <a:r>
              <a:rPr lang="en-US" sz="1900" dirty="0">
                <a:latin typeface="Garamond" panose="02020404030301010803" pitchFamily="18" charset="0"/>
              </a:rPr>
              <a:t> o Eco pleura para </a:t>
            </a:r>
            <a:r>
              <a:rPr lang="en-US" sz="1900" dirty="0" err="1">
                <a:latin typeface="Garamond" panose="02020404030301010803" pitchFamily="18" charset="0"/>
              </a:rPr>
              <a:t>valorar</a:t>
            </a:r>
            <a:r>
              <a:rPr lang="en-US" sz="1900" dirty="0">
                <a:latin typeface="Garamond" panose="02020404030301010803" pitchFamily="18" charset="0"/>
              </a:rPr>
              <a:t> </a:t>
            </a:r>
            <a:r>
              <a:rPr lang="en-US" sz="1900" dirty="0" err="1">
                <a:latin typeface="Garamond" panose="02020404030301010803" pitchFamily="18" charset="0"/>
              </a:rPr>
              <a:t>derrame</a:t>
            </a:r>
            <a:r>
              <a:rPr lang="en-US" sz="1900" dirty="0">
                <a:latin typeface="Garamond" panose="02020404030301010803" pitchFamily="18" charset="0"/>
              </a:rPr>
              <a:t> pleural</a:t>
            </a:r>
          </a:p>
          <a:p>
            <a:r>
              <a:rPr lang="en-US" sz="1900" b="1" dirty="0" err="1">
                <a:latin typeface="Garamond" panose="02020404030301010803" pitchFamily="18" charset="0"/>
              </a:rPr>
              <a:t>Evaluación</a:t>
            </a:r>
            <a:r>
              <a:rPr lang="en-US" sz="1900" b="1" dirty="0">
                <a:latin typeface="Garamond" panose="02020404030301010803" pitchFamily="18" charset="0"/>
              </a:rPr>
              <a:t> </a:t>
            </a:r>
            <a:r>
              <a:rPr lang="en-US" sz="1900" b="1" dirty="0" err="1">
                <a:latin typeface="Garamond" panose="02020404030301010803" pitchFamily="18" charset="0"/>
              </a:rPr>
              <a:t>clínica</a:t>
            </a:r>
            <a:r>
              <a:rPr lang="en-US" sz="1900" b="1" dirty="0">
                <a:latin typeface="Garamond" panose="02020404030301010803" pitchFamily="18" charset="0"/>
              </a:rPr>
              <a:t> y </a:t>
            </a:r>
            <a:r>
              <a:rPr lang="en-US" sz="1900" b="1" dirty="0" err="1">
                <a:latin typeface="Garamond" panose="02020404030301010803" pitchFamily="18" charset="0"/>
              </a:rPr>
              <a:t>obstétrica</a:t>
            </a:r>
            <a:endParaRPr lang="en-US" sz="1900" b="1" dirty="0">
              <a:latin typeface="Garamond" panose="02020404030301010803" pitchFamily="18" charset="0"/>
            </a:endParaRPr>
          </a:p>
          <a:p>
            <a:r>
              <a:rPr lang="en-US" sz="1900" dirty="0">
                <a:latin typeface="Garamond" panose="02020404030301010803" pitchFamily="18" charset="0"/>
              </a:rPr>
              <a:t>	Eco </a:t>
            </a:r>
            <a:r>
              <a:rPr lang="en-US" sz="1900" dirty="0" err="1">
                <a:latin typeface="Garamond" panose="02020404030301010803" pitchFamily="18" charset="0"/>
              </a:rPr>
              <a:t>obstétrica</a:t>
            </a:r>
            <a:r>
              <a:rPr lang="en-US" sz="1900" dirty="0">
                <a:latin typeface="Garamond" panose="02020404030301010803" pitchFamily="18" charset="0"/>
              </a:rPr>
              <a:t> </a:t>
            </a:r>
            <a:r>
              <a:rPr lang="en-US" sz="1900" dirty="0" err="1">
                <a:latin typeface="Garamond" panose="02020404030301010803" pitchFamily="18" charset="0"/>
              </a:rPr>
              <a:t>según</a:t>
            </a:r>
            <a:r>
              <a:rPr lang="en-US" sz="1900" dirty="0">
                <a:latin typeface="Garamond" panose="02020404030301010803" pitchFamily="18" charset="0"/>
              </a:rPr>
              <a:t> </a:t>
            </a:r>
            <a:r>
              <a:rPr lang="en-US" sz="1900" dirty="0" err="1">
                <a:latin typeface="Garamond" panose="02020404030301010803" pitchFamily="18" charset="0"/>
              </a:rPr>
              <a:t>criterio</a:t>
            </a:r>
            <a:r>
              <a:rPr lang="en-US" sz="1900" dirty="0">
                <a:latin typeface="Garamond" panose="02020404030301010803" pitchFamily="18" charset="0"/>
              </a:rPr>
              <a:t> </a:t>
            </a:r>
            <a:r>
              <a:rPr lang="en-US" sz="1900" dirty="0" err="1">
                <a:latin typeface="Garamond" panose="02020404030301010803" pitchFamily="18" charset="0"/>
              </a:rPr>
              <a:t>médico</a:t>
            </a:r>
            <a:endParaRPr lang="en-US" sz="1900" dirty="0">
              <a:latin typeface="Garamond" panose="02020404030301010803" pitchFamily="18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xmlns="" id="{D852F5BC-47AE-4117-BBDA-E6759F7CB16F}"/>
              </a:ext>
            </a:extLst>
          </p:cNvPr>
          <p:cNvSpPr txBox="1"/>
          <p:nvPr/>
        </p:nvSpPr>
        <p:spPr>
          <a:xfrm>
            <a:off x="2292348" y="4611730"/>
            <a:ext cx="8124093" cy="2123658"/>
          </a:xfrm>
          <a:prstGeom prst="rect">
            <a:avLst/>
          </a:prstGeom>
          <a:noFill/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200" b="1" dirty="0">
                <a:solidFill>
                  <a:srgbClr val="C00000"/>
                </a:solidFill>
                <a:latin typeface="Garamond" panose="02020404030301010803" pitchFamily="18" charset="0"/>
              </a:rPr>
              <a:t>Monitorear aparición de signos de alarma</a:t>
            </a:r>
          </a:p>
          <a:p>
            <a:pPr algn="ctr"/>
            <a:r>
              <a:rPr lang="es-ES" sz="2200" dirty="0">
                <a:latin typeface="Garamond" panose="02020404030301010803" pitchFamily="18" charset="0"/>
              </a:rPr>
              <a:t>Hidratación oral: </a:t>
            </a:r>
            <a:r>
              <a:rPr lang="es-ES" sz="2200" b="1" dirty="0">
                <a:latin typeface="Garamond" panose="02020404030301010803" pitchFamily="18" charset="0"/>
              </a:rPr>
              <a:t>60ml/</a:t>
            </a:r>
            <a:r>
              <a:rPr lang="es-ES" sz="2200" b="1" dirty="0" err="1">
                <a:latin typeface="Garamond" panose="02020404030301010803" pitchFamily="18" charset="0"/>
              </a:rPr>
              <a:t>kp</a:t>
            </a:r>
            <a:r>
              <a:rPr lang="es-ES" sz="2200" b="1" dirty="0">
                <a:latin typeface="Garamond" panose="02020404030301010803" pitchFamily="18" charset="0"/>
              </a:rPr>
              <a:t>/d - </a:t>
            </a:r>
            <a:r>
              <a:rPr lang="es-ES" sz="2200" b="1" dirty="0">
                <a:latin typeface="Garamond" panose="02020404030301010803" pitchFamily="18" charset="0"/>
                <a:cs typeface="Times New Roman" panose="02020603050405020304" pitchFamily="18" charset="0"/>
              </a:rPr>
              <a:t>70kg ~ </a:t>
            </a:r>
            <a:r>
              <a:rPr lang="es-ES" sz="2200" b="1" dirty="0">
                <a:latin typeface="Garamond" panose="02020404030301010803" pitchFamily="18" charset="0"/>
              </a:rPr>
              <a:t>4.2 litros </a:t>
            </a:r>
          </a:p>
          <a:p>
            <a:pPr algn="ctr"/>
            <a:r>
              <a:rPr lang="pt-BR" sz="2200" dirty="0">
                <a:latin typeface="Garamond" panose="02020404030301010803" pitchFamily="18" charset="0"/>
              </a:rPr>
              <a:t>Primeiras 4 - 6hs : 1,4 L distribuir </a:t>
            </a:r>
            <a:r>
              <a:rPr lang="pt-BR" sz="2200" dirty="0" err="1">
                <a:latin typeface="Garamond" panose="02020404030301010803" pitchFamily="18" charset="0"/>
              </a:rPr>
              <a:t>en</a:t>
            </a:r>
            <a:r>
              <a:rPr lang="pt-BR" sz="2200" dirty="0">
                <a:latin typeface="Garamond" panose="02020404030301010803" pitchFamily="18" charset="0"/>
              </a:rPr>
              <a:t> </a:t>
            </a:r>
            <a:r>
              <a:rPr lang="pt-BR" sz="2200" dirty="0" err="1">
                <a:latin typeface="Garamond" panose="02020404030301010803" pitchFamily="18" charset="0"/>
              </a:rPr>
              <a:t>las</a:t>
            </a:r>
            <a:r>
              <a:rPr lang="pt-BR" sz="2200" dirty="0">
                <a:latin typeface="Garamond" panose="02020404030301010803" pitchFamily="18" charset="0"/>
              </a:rPr>
              <a:t> </a:t>
            </a:r>
            <a:r>
              <a:rPr lang="pt-BR" sz="2200" dirty="0" err="1">
                <a:latin typeface="Garamond" panose="02020404030301010803" pitchFamily="18" charset="0"/>
              </a:rPr>
              <a:t>sgtes</a:t>
            </a:r>
            <a:r>
              <a:rPr lang="pt-BR" sz="2200" dirty="0">
                <a:latin typeface="Garamond" panose="02020404030301010803" pitchFamily="18" charset="0"/>
              </a:rPr>
              <a:t> </a:t>
            </a:r>
            <a:r>
              <a:rPr lang="pt-BR" sz="2200" dirty="0" err="1">
                <a:latin typeface="Garamond" panose="02020404030301010803" pitchFamily="18" charset="0"/>
              </a:rPr>
              <a:t>hs</a:t>
            </a:r>
            <a:r>
              <a:rPr lang="pt-BR" sz="2200" dirty="0">
                <a:latin typeface="Garamond" panose="02020404030301010803" pitchFamily="18" charset="0"/>
              </a:rPr>
              <a:t> </a:t>
            </a:r>
            <a:r>
              <a:rPr lang="pt-BR" sz="2200" dirty="0" err="1">
                <a:latin typeface="Garamond" panose="02020404030301010803" pitchFamily="18" charset="0"/>
              </a:rPr>
              <a:t>los</a:t>
            </a:r>
            <a:r>
              <a:rPr lang="pt-BR" sz="2200" dirty="0">
                <a:latin typeface="Garamond" panose="02020404030301010803" pitchFamily="18" charset="0"/>
              </a:rPr>
              <a:t> </a:t>
            </a:r>
            <a:r>
              <a:rPr lang="pt-BR" sz="2200" dirty="0" err="1">
                <a:latin typeface="Garamond" panose="02020404030301010803" pitchFamily="18" charset="0"/>
              </a:rPr>
              <a:t>otros</a:t>
            </a:r>
            <a:r>
              <a:rPr lang="pt-BR" sz="2200" dirty="0">
                <a:latin typeface="Garamond" panose="02020404030301010803" pitchFamily="18" charset="0"/>
              </a:rPr>
              <a:t> 2,8 L </a:t>
            </a:r>
            <a:r>
              <a:rPr lang="en-US" sz="2200" dirty="0">
                <a:latin typeface="Garamond" panose="02020404030301010803" pitchFamily="18" charset="0"/>
              </a:rPr>
              <a:t>	</a:t>
            </a:r>
          </a:p>
          <a:p>
            <a:pPr algn="ctr"/>
            <a:endParaRPr lang="en-US" sz="2200" b="1" dirty="0">
              <a:latin typeface="Garamond" panose="02020404030301010803" pitchFamily="18" charset="0"/>
            </a:endParaRPr>
          </a:p>
          <a:p>
            <a:pPr algn="ctr"/>
            <a:r>
              <a:rPr lang="en-US" sz="2200" b="1" dirty="0">
                <a:latin typeface="Garamond" panose="02020404030301010803" pitchFamily="18" charset="0"/>
              </a:rPr>
              <a:t>HP</a:t>
            </a:r>
            <a:r>
              <a:rPr lang="en-US" sz="2200" dirty="0">
                <a:latin typeface="Garamond" panose="02020404030301010803" pitchFamily="18" charset="0"/>
              </a:rPr>
              <a:t>: SF 0.9% o Ringer </a:t>
            </a:r>
            <a:r>
              <a:rPr lang="en-US" sz="2200" b="1" u="sng" dirty="0">
                <a:latin typeface="Garamond" panose="02020404030301010803" pitchFamily="18" charset="0"/>
              </a:rPr>
              <a:t>2-3 ml/</a:t>
            </a:r>
            <a:r>
              <a:rPr lang="en-US" sz="2200" b="1" u="sng" dirty="0" err="1">
                <a:latin typeface="Garamond" panose="02020404030301010803" pitchFamily="18" charset="0"/>
              </a:rPr>
              <a:t>kp</a:t>
            </a:r>
            <a:r>
              <a:rPr lang="en-US" sz="2200" b="1" u="sng" dirty="0">
                <a:latin typeface="Garamond" panose="02020404030301010803" pitchFamily="18" charset="0"/>
              </a:rPr>
              <a:t>/h </a:t>
            </a:r>
            <a:r>
              <a:rPr lang="en-US" sz="2200" dirty="0">
                <a:latin typeface="Garamond" panose="02020404030301010803" pitchFamily="18" charset="0"/>
              </a:rPr>
              <a:t>x 2 – 4hs (140 - 210cc/h)</a:t>
            </a:r>
          </a:p>
          <a:p>
            <a:pPr algn="ctr"/>
            <a:r>
              <a:rPr lang="en-US" sz="2200" dirty="0" err="1">
                <a:latin typeface="Garamond" panose="02020404030301010803" pitchFamily="18" charset="0"/>
              </a:rPr>
              <a:t>Restablecer</a:t>
            </a:r>
            <a:r>
              <a:rPr lang="en-US" sz="2200" dirty="0">
                <a:latin typeface="Garamond" panose="02020404030301010803" pitchFamily="18" charset="0"/>
              </a:rPr>
              <a:t> la VO </a:t>
            </a:r>
            <a:r>
              <a:rPr lang="en-US" sz="2200" dirty="0" err="1">
                <a:latin typeface="Garamond" panose="02020404030301010803" pitchFamily="18" charset="0"/>
              </a:rPr>
              <a:t>siempre</a:t>
            </a:r>
            <a:r>
              <a:rPr lang="en-US" sz="2200" dirty="0">
                <a:latin typeface="Garamond" panose="02020404030301010803" pitchFamily="18" charset="0"/>
              </a:rPr>
              <a:t> que sea </a:t>
            </a:r>
            <a:r>
              <a:rPr lang="en-US" sz="2200" dirty="0" err="1">
                <a:latin typeface="Garamond" panose="02020404030301010803" pitchFamily="18" charset="0"/>
              </a:rPr>
              <a:t>posible</a:t>
            </a:r>
            <a:endParaRPr lang="en-US" sz="2200" dirty="0">
              <a:latin typeface="Garamond" panose="02020404030301010803" pitchFamily="18" charset="0"/>
            </a:endParaRPr>
          </a:p>
        </p:txBody>
      </p:sp>
      <p:cxnSp>
        <p:nvCxnSpPr>
          <p:cNvPr id="35" name="Conector recto de flecha 34">
            <a:extLst>
              <a:ext uri="{FF2B5EF4-FFF2-40B4-BE49-F238E27FC236}">
                <a16:creationId xmlns:a16="http://schemas.microsoft.com/office/drawing/2014/main" xmlns="" id="{29ABF283-C49A-4F2D-B58A-7A529876DA77}"/>
              </a:ext>
            </a:extLst>
          </p:cNvPr>
          <p:cNvCxnSpPr>
            <a:stCxn id="12" idx="2"/>
          </p:cNvCxnSpPr>
          <p:nvPr/>
        </p:nvCxnSpPr>
        <p:spPr>
          <a:xfrm>
            <a:off x="11090999" y="1120207"/>
            <a:ext cx="0" cy="739648"/>
          </a:xfrm>
          <a:prstGeom prst="straightConnector1">
            <a:avLst/>
          </a:prstGeom>
          <a:ln>
            <a:solidFill>
              <a:srgbClr val="99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uadroTexto 35">
            <a:extLst>
              <a:ext uri="{FF2B5EF4-FFF2-40B4-BE49-F238E27FC236}">
                <a16:creationId xmlns:a16="http://schemas.microsoft.com/office/drawing/2014/main" xmlns="" id="{8B7305EA-B39D-4A39-BEBC-51FC6BE3D5E6}"/>
              </a:ext>
            </a:extLst>
          </p:cNvPr>
          <p:cNvSpPr txBox="1"/>
          <p:nvPr/>
        </p:nvSpPr>
        <p:spPr>
          <a:xfrm>
            <a:off x="83539" y="1292875"/>
            <a:ext cx="2208862" cy="861774"/>
          </a:xfrm>
          <a:prstGeom prst="rect">
            <a:avLst/>
          </a:prstGeom>
          <a:solidFill>
            <a:srgbClr val="990099">
              <a:alpha val="20000"/>
            </a:srgb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" sz="1600" dirty="0" err="1">
                <a:latin typeface="Garamond" panose="02020404030301010803" pitchFamily="18" charset="0"/>
              </a:rPr>
              <a:t>MSPyBS</a:t>
            </a:r>
            <a:r>
              <a:rPr lang="es-ES" sz="1600" dirty="0">
                <a:latin typeface="Garamond" panose="02020404030301010803" pitchFamily="18" charset="0"/>
              </a:rPr>
              <a:t>: Hospital Distrital o Regional.</a:t>
            </a:r>
          </a:p>
          <a:p>
            <a:r>
              <a:rPr lang="es-ES" sz="1600" dirty="0">
                <a:latin typeface="Garamond" panose="02020404030301010803" pitchFamily="18" charset="0"/>
              </a:rPr>
              <a:t>IPS: Clínica Periférica</a:t>
            </a:r>
            <a:endParaRPr lang="en-US" sz="1600" dirty="0">
              <a:latin typeface="Garamond" panose="02020404030301010803" pitchFamily="18" charset="0"/>
            </a:endParaRPr>
          </a:p>
        </p:txBody>
      </p: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xmlns="" id="{07E51F74-9E01-4C7F-B41D-8A12DECFF40E}"/>
              </a:ext>
            </a:extLst>
          </p:cNvPr>
          <p:cNvCxnSpPr>
            <a:cxnSpLocks/>
            <a:stCxn id="15" idx="1"/>
          </p:cNvCxnSpPr>
          <p:nvPr/>
        </p:nvCxnSpPr>
        <p:spPr>
          <a:xfrm flipH="1" flipV="1">
            <a:off x="2443399" y="1714488"/>
            <a:ext cx="299794" cy="10526"/>
          </a:xfrm>
          <a:prstGeom prst="straightConnector1">
            <a:avLst/>
          </a:prstGeom>
          <a:ln>
            <a:solidFill>
              <a:srgbClr val="99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xmlns="" id="{16DD1398-38E4-462F-8CF2-0EF46D1D8A3B}"/>
              </a:ext>
            </a:extLst>
          </p:cNvPr>
          <p:cNvCxnSpPr>
            <a:cxnSpLocks/>
            <a:stCxn id="11" idx="3"/>
            <a:endCxn id="12" idx="1"/>
          </p:cNvCxnSpPr>
          <p:nvPr/>
        </p:nvCxnSpPr>
        <p:spPr>
          <a:xfrm>
            <a:off x="9741866" y="920150"/>
            <a:ext cx="674575" cy="2"/>
          </a:xfrm>
          <a:prstGeom prst="line">
            <a:avLst/>
          </a:prstGeom>
          <a:ln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3502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D3066374-C3C1-4227-86AD-EAB5B6ADADE2}"/>
              </a:ext>
            </a:extLst>
          </p:cNvPr>
          <p:cNvSpPr txBox="1"/>
          <p:nvPr/>
        </p:nvSpPr>
        <p:spPr>
          <a:xfrm>
            <a:off x="2974608" y="412015"/>
            <a:ext cx="6277763" cy="461665"/>
          </a:xfrm>
          <a:prstGeom prst="rect">
            <a:avLst/>
          </a:prstGeom>
          <a:noFill/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latin typeface="Garamond" panose="02020404030301010803" pitchFamily="18" charset="0"/>
              </a:rPr>
              <a:t>Manejo de dengue en gestantes</a:t>
            </a:r>
            <a:endParaRPr lang="en-US" sz="2400" b="1" dirty="0">
              <a:latin typeface="Garamond" panose="02020404030301010803" pitchFamily="18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xmlns="" id="{601D7110-FC38-48C9-AA85-6D2397FEC439}"/>
              </a:ext>
            </a:extLst>
          </p:cNvPr>
          <p:cNvSpPr txBox="1"/>
          <p:nvPr/>
        </p:nvSpPr>
        <p:spPr>
          <a:xfrm>
            <a:off x="2974608" y="1259994"/>
            <a:ext cx="6277764" cy="1200329"/>
          </a:xfrm>
          <a:prstGeom prst="rect">
            <a:avLst/>
          </a:prstGeom>
          <a:noFill/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 err="1">
                <a:latin typeface="Garamond" panose="02020404030301010803" pitchFamily="18" charset="0"/>
              </a:rPr>
              <a:t>Hto</a:t>
            </a:r>
            <a:r>
              <a:rPr lang="es-ES" sz="2400" dirty="0">
                <a:latin typeface="Garamond" panose="02020404030301010803" pitchFamily="18" charset="0"/>
              </a:rPr>
              <a:t> &gt;40, o aumento del 10% del </a:t>
            </a:r>
            <a:r>
              <a:rPr lang="es-ES" sz="2400" dirty="0" err="1">
                <a:latin typeface="Garamond" panose="02020404030301010803" pitchFamily="18" charset="0"/>
              </a:rPr>
              <a:t>Hto</a:t>
            </a:r>
            <a:endParaRPr lang="es-ES" sz="2400" dirty="0">
              <a:latin typeface="Garamond" panose="02020404030301010803" pitchFamily="18" charset="0"/>
            </a:endParaRPr>
          </a:p>
          <a:p>
            <a:pPr algn="ctr"/>
            <a:r>
              <a:rPr lang="es-ES" sz="2400" dirty="0">
                <a:latin typeface="Garamond" panose="02020404030301010803" pitchFamily="18" charset="0"/>
              </a:rPr>
              <a:t>Signos de alarma/Dengue grave</a:t>
            </a:r>
          </a:p>
          <a:p>
            <a:pPr algn="ctr"/>
            <a:r>
              <a:rPr lang="es-ES" sz="2400" dirty="0">
                <a:latin typeface="Garamond" panose="02020404030301010803" pitchFamily="18" charset="0"/>
              </a:rPr>
              <a:t>Riesgo Social</a:t>
            </a:r>
            <a:r>
              <a:rPr lang="en-US" sz="2400" dirty="0">
                <a:latin typeface="Garamond" panose="02020404030301010803" pitchFamily="18" charset="0"/>
              </a:rPr>
              <a:t>	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xmlns="" id="{C4A8FE39-0EE6-4D33-89D2-C447598E7288}"/>
              </a:ext>
            </a:extLst>
          </p:cNvPr>
          <p:cNvSpPr txBox="1"/>
          <p:nvPr/>
        </p:nvSpPr>
        <p:spPr>
          <a:xfrm>
            <a:off x="7471349" y="2784229"/>
            <a:ext cx="1349115" cy="400110"/>
          </a:xfrm>
          <a:prstGeom prst="rect">
            <a:avLst/>
          </a:prstGeom>
          <a:solidFill>
            <a:srgbClr val="990099">
              <a:alpha val="2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latin typeface="Garamond" panose="02020404030301010803" pitchFamily="18" charset="0"/>
              </a:rPr>
              <a:t>SI</a:t>
            </a:r>
            <a:endParaRPr lang="en-US" sz="2000" dirty="0">
              <a:latin typeface="Garamond" panose="02020404030301010803" pitchFamily="18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xmlns="" id="{AF54C02C-E328-47D8-B80C-D65ECE803F86}"/>
              </a:ext>
            </a:extLst>
          </p:cNvPr>
          <p:cNvSpPr txBox="1"/>
          <p:nvPr/>
        </p:nvSpPr>
        <p:spPr>
          <a:xfrm>
            <a:off x="3371538" y="2769880"/>
            <a:ext cx="1349115" cy="369460"/>
          </a:xfrm>
          <a:prstGeom prst="rect">
            <a:avLst/>
          </a:prstGeom>
          <a:solidFill>
            <a:srgbClr val="990099">
              <a:alpha val="2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801" dirty="0">
                <a:latin typeface="Garamond" panose="02020404030301010803" pitchFamily="18" charset="0"/>
              </a:rPr>
              <a:t>NO</a:t>
            </a:r>
            <a:endParaRPr lang="en-US" sz="1801" dirty="0">
              <a:latin typeface="Garamond" panose="02020404030301010803" pitchFamily="18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xmlns="" id="{7AABE49E-6B1F-40C0-B16E-C4E17143F224}"/>
              </a:ext>
            </a:extLst>
          </p:cNvPr>
          <p:cNvSpPr txBox="1"/>
          <p:nvPr/>
        </p:nvSpPr>
        <p:spPr>
          <a:xfrm>
            <a:off x="7192310" y="3729912"/>
            <a:ext cx="1907191" cy="400110"/>
          </a:xfrm>
          <a:prstGeom prst="rect">
            <a:avLst/>
          </a:prstGeom>
          <a:noFill/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latin typeface="Garamond" panose="02020404030301010803" pitchFamily="18" charset="0"/>
              </a:rPr>
              <a:t>Internación</a:t>
            </a:r>
            <a:endParaRPr lang="en-US" sz="2000" dirty="0">
              <a:latin typeface="Garamond" panose="02020404030301010803" pitchFamily="18" charset="0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xmlns="" id="{F180194B-61CA-479B-AD7F-7FDEF5247550}"/>
              </a:ext>
            </a:extLst>
          </p:cNvPr>
          <p:cNvSpPr txBox="1"/>
          <p:nvPr/>
        </p:nvSpPr>
        <p:spPr>
          <a:xfrm>
            <a:off x="7471349" y="4675595"/>
            <a:ext cx="1349115" cy="646587"/>
          </a:xfrm>
          <a:prstGeom prst="rect">
            <a:avLst/>
          </a:prstGeom>
          <a:solidFill>
            <a:srgbClr val="990099">
              <a:alpha val="2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801" dirty="0">
                <a:latin typeface="Garamond" panose="02020404030301010803" pitchFamily="18" charset="0"/>
              </a:rPr>
              <a:t>Ver GRUPO B2 o C</a:t>
            </a:r>
            <a:endParaRPr lang="en-US" sz="1801" dirty="0">
              <a:latin typeface="Garamond" panose="02020404030301010803" pitchFamily="18" charset="0"/>
            </a:endParaRPr>
          </a:p>
        </p:txBody>
      </p:sp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xmlns="" id="{5649D8EE-3C77-4FB6-AAA3-14B5C1CA626B}"/>
              </a:ext>
            </a:extLst>
          </p:cNvPr>
          <p:cNvCxnSpPr>
            <a:cxnSpLocks/>
          </p:cNvCxnSpPr>
          <p:nvPr/>
        </p:nvCxnSpPr>
        <p:spPr>
          <a:xfrm flipH="1">
            <a:off x="8145906" y="3184339"/>
            <a:ext cx="1" cy="344901"/>
          </a:xfrm>
          <a:prstGeom prst="straightConnector1">
            <a:avLst/>
          </a:prstGeom>
          <a:ln>
            <a:solidFill>
              <a:srgbClr val="99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xmlns="" id="{9640A29D-BDB1-4E6F-A58C-4C06B235D6B2}"/>
              </a:ext>
            </a:extLst>
          </p:cNvPr>
          <p:cNvCxnSpPr/>
          <p:nvPr/>
        </p:nvCxnSpPr>
        <p:spPr>
          <a:xfrm flipH="1">
            <a:off x="8133416" y="4127949"/>
            <a:ext cx="1" cy="344901"/>
          </a:xfrm>
          <a:prstGeom prst="straightConnector1">
            <a:avLst/>
          </a:prstGeom>
          <a:ln>
            <a:solidFill>
              <a:srgbClr val="99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de flecha 27">
            <a:extLst>
              <a:ext uri="{FF2B5EF4-FFF2-40B4-BE49-F238E27FC236}">
                <a16:creationId xmlns:a16="http://schemas.microsoft.com/office/drawing/2014/main" xmlns="" id="{2D32A3B0-A135-48B8-A845-1C0E3E4703F5}"/>
              </a:ext>
            </a:extLst>
          </p:cNvPr>
          <p:cNvCxnSpPr>
            <a:cxnSpLocks/>
          </p:cNvCxnSpPr>
          <p:nvPr/>
        </p:nvCxnSpPr>
        <p:spPr>
          <a:xfrm flipH="1">
            <a:off x="4011118" y="3123612"/>
            <a:ext cx="1" cy="344901"/>
          </a:xfrm>
          <a:prstGeom prst="straightConnector1">
            <a:avLst/>
          </a:prstGeom>
          <a:ln>
            <a:solidFill>
              <a:srgbClr val="99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uadroTexto 28">
            <a:extLst>
              <a:ext uri="{FF2B5EF4-FFF2-40B4-BE49-F238E27FC236}">
                <a16:creationId xmlns:a16="http://schemas.microsoft.com/office/drawing/2014/main" xmlns="" id="{A69DB76C-8EAD-4CE0-B006-2FCD4F4584E0}"/>
              </a:ext>
            </a:extLst>
          </p:cNvPr>
          <p:cNvSpPr txBox="1"/>
          <p:nvPr/>
        </p:nvSpPr>
        <p:spPr>
          <a:xfrm>
            <a:off x="443993" y="3557702"/>
            <a:ext cx="6277764" cy="1015663"/>
          </a:xfrm>
          <a:prstGeom prst="rect">
            <a:avLst/>
          </a:prstGeom>
          <a:noFill/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r>
              <a:rPr lang="es-ES" sz="2000" dirty="0">
                <a:latin typeface="Garamond" panose="02020404030301010803" pitchFamily="18" charset="0"/>
              </a:rPr>
              <a:t>Evaluación clínica y laboratorial diaria</a:t>
            </a:r>
          </a:p>
          <a:p>
            <a:endParaRPr lang="es-ES" sz="2000" dirty="0">
              <a:latin typeface="Garamond" panose="02020404030301010803" pitchFamily="18" charset="0"/>
            </a:endParaRPr>
          </a:p>
          <a:p>
            <a:r>
              <a:rPr lang="en-US" sz="2000" dirty="0" err="1">
                <a:latin typeface="Garamond" panose="02020404030301010803" pitchFamily="18" charset="0"/>
              </a:rPr>
              <a:t>Seguimiento</a:t>
            </a:r>
            <a:r>
              <a:rPr lang="en-US" sz="2000" dirty="0">
                <a:latin typeface="Garamond" panose="02020404030301010803" pitchFamily="18" charset="0"/>
              </a:rPr>
              <a:t> por 48hs o hasta la </a:t>
            </a:r>
            <a:r>
              <a:rPr lang="en-US" sz="2000" dirty="0" err="1">
                <a:latin typeface="Garamond" panose="02020404030301010803" pitchFamily="18" charset="0"/>
              </a:rPr>
              <a:t>desaparición</a:t>
            </a:r>
            <a:r>
              <a:rPr lang="en-US" sz="2000" dirty="0">
                <a:latin typeface="Garamond" panose="02020404030301010803" pitchFamily="18" charset="0"/>
              </a:rPr>
              <a:t> de la </a:t>
            </a:r>
            <a:r>
              <a:rPr lang="en-US" sz="2000" dirty="0" err="1">
                <a:latin typeface="Garamond" panose="02020404030301010803" pitchFamily="18" charset="0"/>
              </a:rPr>
              <a:t>fiebre</a:t>
            </a:r>
            <a:r>
              <a:rPr lang="en-US" sz="2000" dirty="0">
                <a:latin typeface="Garamond" panose="02020404030301010803" pitchFamily="18" charset="0"/>
              </a:rPr>
              <a:t>.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xmlns="" id="{75DE4ED0-C092-4C91-B217-C8285660DA5E}"/>
              </a:ext>
            </a:extLst>
          </p:cNvPr>
          <p:cNvCxnSpPr>
            <a:stCxn id="19" idx="2"/>
            <a:endCxn id="21" idx="0"/>
          </p:cNvCxnSpPr>
          <p:nvPr/>
        </p:nvCxnSpPr>
        <p:spPr>
          <a:xfrm flipH="1">
            <a:off x="4046096" y="2460323"/>
            <a:ext cx="2067394" cy="309557"/>
          </a:xfrm>
          <a:prstGeom prst="line">
            <a:avLst/>
          </a:prstGeom>
          <a:ln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xmlns="" id="{66541DAC-5DDD-442E-9EE6-4E824A4F4364}"/>
              </a:ext>
            </a:extLst>
          </p:cNvPr>
          <p:cNvCxnSpPr>
            <a:stCxn id="19" idx="2"/>
            <a:endCxn id="20" idx="0"/>
          </p:cNvCxnSpPr>
          <p:nvPr/>
        </p:nvCxnSpPr>
        <p:spPr>
          <a:xfrm>
            <a:off x="6113490" y="2460323"/>
            <a:ext cx="2032417" cy="323906"/>
          </a:xfrm>
          <a:prstGeom prst="line">
            <a:avLst/>
          </a:prstGeom>
          <a:ln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uadroTexto 31">
            <a:extLst>
              <a:ext uri="{FF2B5EF4-FFF2-40B4-BE49-F238E27FC236}">
                <a16:creationId xmlns:a16="http://schemas.microsoft.com/office/drawing/2014/main" xmlns="" id="{26A9E4C1-03BD-448A-B040-1D2CD5DD2365}"/>
              </a:ext>
            </a:extLst>
          </p:cNvPr>
          <p:cNvSpPr txBox="1"/>
          <p:nvPr/>
        </p:nvSpPr>
        <p:spPr>
          <a:xfrm>
            <a:off x="8378679" y="5387159"/>
            <a:ext cx="3037467" cy="1015663"/>
          </a:xfrm>
          <a:prstGeom prst="rect">
            <a:avLst/>
          </a:prstGeom>
          <a:noFill/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>
                <a:latin typeface="Garamond" panose="02020404030301010803" pitchFamily="18" charset="0"/>
              </a:rPr>
              <a:t>Tratamiento Hospitalario</a:t>
            </a:r>
          </a:p>
          <a:p>
            <a:r>
              <a:rPr lang="es-ES" sz="1200" b="1" dirty="0">
                <a:latin typeface="Garamond" panose="02020404030301010803" pitchFamily="18" charset="0"/>
              </a:rPr>
              <a:t>MSP Y BS: </a:t>
            </a:r>
            <a:r>
              <a:rPr lang="es-ES" sz="1200" dirty="0">
                <a:latin typeface="Garamond" panose="02020404030301010803" pitchFamily="18" charset="0"/>
              </a:rPr>
              <a:t>3º nivel (Hospital Regional con terapia intensiva) o 4º nivel (Hospital especializado con terapia intensiva)</a:t>
            </a:r>
          </a:p>
          <a:p>
            <a:r>
              <a:rPr lang="es-ES" sz="1200" b="1" dirty="0">
                <a:latin typeface="Garamond" panose="02020404030301010803" pitchFamily="18" charset="0"/>
              </a:rPr>
              <a:t>IPS: </a:t>
            </a:r>
            <a:r>
              <a:rPr lang="es-ES" sz="1200" dirty="0">
                <a:latin typeface="Garamond" panose="02020404030301010803" pitchFamily="18" charset="0"/>
              </a:rPr>
              <a:t>Hospital Regional con Terapia, HC IPS</a:t>
            </a:r>
            <a:endParaRPr lang="en-US" sz="1200" dirty="0">
              <a:latin typeface="Garamond" panose="02020404030301010803" pitchFamily="18" charset="0"/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xmlns="" id="{C091A291-414F-46BA-9A67-0AF2978586BE}"/>
              </a:ext>
            </a:extLst>
          </p:cNvPr>
          <p:cNvSpPr txBox="1"/>
          <p:nvPr/>
        </p:nvSpPr>
        <p:spPr>
          <a:xfrm>
            <a:off x="5079793" y="5510254"/>
            <a:ext cx="3034203" cy="830997"/>
          </a:xfrm>
          <a:prstGeom prst="rect">
            <a:avLst/>
          </a:prstGeom>
          <a:noFill/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>
                <a:latin typeface="Garamond" panose="02020404030301010803" pitchFamily="18" charset="0"/>
              </a:rPr>
              <a:t>Tratamiento Hospitalario </a:t>
            </a:r>
          </a:p>
          <a:p>
            <a:r>
              <a:rPr lang="es-ES" sz="1200" b="1" dirty="0">
                <a:latin typeface="Garamond" panose="02020404030301010803" pitchFamily="18" charset="0"/>
              </a:rPr>
              <a:t>MSP Y BS: 2</a:t>
            </a:r>
            <a:r>
              <a:rPr lang="es-ES" sz="1200" dirty="0">
                <a:latin typeface="Garamond" panose="02020404030301010803" pitchFamily="18" charset="0"/>
              </a:rPr>
              <a:t>º nivel (Hospital Distrital) o 3º nivel (Hospital Regional)</a:t>
            </a:r>
          </a:p>
          <a:p>
            <a:r>
              <a:rPr lang="es-ES" sz="1200" b="1" dirty="0">
                <a:latin typeface="Garamond" panose="02020404030301010803" pitchFamily="18" charset="0"/>
              </a:rPr>
              <a:t>IPS: </a:t>
            </a:r>
            <a:r>
              <a:rPr lang="es-ES" sz="1200" dirty="0">
                <a:latin typeface="Garamond" panose="02020404030301010803" pitchFamily="18" charset="0"/>
              </a:rPr>
              <a:t>Hospital Regional o Unidad Sanitaria</a:t>
            </a:r>
            <a:r>
              <a:rPr lang="en-US" sz="1200" dirty="0">
                <a:latin typeface="Garamond" panose="020204040303010108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12054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923EDCCB-603B-41EA-BA5A-79E97CD63607}"/>
              </a:ext>
            </a:extLst>
          </p:cNvPr>
          <p:cNvSpPr txBox="1"/>
          <p:nvPr/>
        </p:nvSpPr>
        <p:spPr>
          <a:xfrm>
            <a:off x="3706812" y="1060757"/>
            <a:ext cx="1600200" cy="400110"/>
          </a:xfrm>
          <a:prstGeom prst="rect">
            <a:avLst/>
          </a:prstGeom>
          <a:solidFill>
            <a:srgbClr val="990099">
              <a:alpha val="2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dirty="0"/>
              <a:t>Grupo B2</a:t>
            </a:r>
            <a:endParaRPr lang="en-US" sz="20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6E7F05B6-BE80-40DD-891E-F719D38BD70E}"/>
              </a:ext>
            </a:extLst>
          </p:cNvPr>
          <p:cNvSpPr txBox="1"/>
          <p:nvPr/>
        </p:nvSpPr>
        <p:spPr>
          <a:xfrm>
            <a:off x="2109216" y="1662472"/>
            <a:ext cx="5329310" cy="400110"/>
          </a:xfrm>
          <a:prstGeom prst="rect">
            <a:avLst/>
          </a:prstGeom>
          <a:noFill/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/>
              <a:t>S.F. 0.9% o Ringer lactato 10ml/</a:t>
            </a:r>
            <a:r>
              <a:rPr lang="es-ES" sz="2000" dirty="0" err="1"/>
              <a:t>kp</a:t>
            </a:r>
            <a:r>
              <a:rPr lang="es-ES" sz="2000" dirty="0"/>
              <a:t> en 1 hora</a:t>
            </a:r>
            <a:endParaRPr lang="en-US" sz="2000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BE138C34-71E2-4B60-B0E1-98565158478C}"/>
              </a:ext>
            </a:extLst>
          </p:cNvPr>
          <p:cNvSpPr txBox="1"/>
          <p:nvPr/>
        </p:nvSpPr>
        <p:spPr>
          <a:xfrm>
            <a:off x="2109216" y="2475248"/>
            <a:ext cx="5329310" cy="400110"/>
          </a:xfrm>
          <a:prstGeom prst="rect">
            <a:avLst/>
          </a:prstGeom>
          <a:solidFill>
            <a:srgbClr val="990099">
              <a:alpha val="2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dirty="0"/>
              <a:t>Signos de alarma  o diuresis &lt;1ml/</a:t>
            </a:r>
            <a:r>
              <a:rPr lang="es-ES" sz="2000" dirty="0" err="1"/>
              <a:t>kp</a:t>
            </a:r>
            <a:r>
              <a:rPr lang="es-ES" sz="2000" dirty="0"/>
              <a:t>/h</a:t>
            </a:r>
            <a:endParaRPr lang="en-US" sz="20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F910390E-FAE2-40FF-A80A-BCAF79BFEAF6}"/>
              </a:ext>
            </a:extLst>
          </p:cNvPr>
          <p:cNvSpPr txBox="1"/>
          <p:nvPr/>
        </p:nvSpPr>
        <p:spPr>
          <a:xfrm>
            <a:off x="3953374" y="3299693"/>
            <a:ext cx="1600200" cy="400110"/>
          </a:xfrm>
          <a:prstGeom prst="rect">
            <a:avLst/>
          </a:prstGeom>
          <a:noFill/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/>
              <a:t>NO</a:t>
            </a:r>
            <a:endParaRPr lang="en-US" sz="2000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264AF130-A430-42A4-BC59-7776F31E4372}"/>
              </a:ext>
            </a:extLst>
          </p:cNvPr>
          <p:cNvSpPr txBox="1"/>
          <p:nvPr/>
        </p:nvSpPr>
        <p:spPr>
          <a:xfrm>
            <a:off x="2109216" y="3945264"/>
            <a:ext cx="5329310" cy="400110"/>
          </a:xfrm>
          <a:prstGeom prst="rect">
            <a:avLst/>
          </a:prstGeom>
          <a:solidFill>
            <a:srgbClr val="990099">
              <a:alpha val="20000"/>
            </a:srgbClr>
          </a:solidFill>
        </p:spPr>
        <p:txBody>
          <a:bodyPr wrap="square" rtlCol="0">
            <a:spAutoFit/>
          </a:bodyPr>
          <a:lstStyle/>
          <a:p>
            <a:r>
              <a:rPr lang="es-ES" sz="2000" dirty="0"/>
              <a:t>S.F. 0.9% o Ringer lactato 7ml/</a:t>
            </a:r>
            <a:r>
              <a:rPr lang="es-ES" sz="2000" dirty="0" err="1"/>
              <a:t>kp</a:t>
            </a:r>
            <a:r>
              <a:rPr lang="es-ES" sz="2000" dirty="0"/>
              <a:t> en 2 – 4hs</a:t>
            </a:r>
            <a:endParaRPr lang="en-US" sz="2000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16727834-536F-4F42-B0C5-98E1FCDCDA66}"/>
              </a:ext>
            </a:extLst>
          </p:cNvPr>
          <p:cNvSpPr txBox="1"/>
          <p:nvPr/>
        </p:nvSpPr>
        <p:spPr>
          <a:xfrm>
            <a:off x="3884217" y="4666063"/>
            <a:ext cx="1785683" cy="400110"/>
          </a:xfrm>
          <a:prstGeom prst="rect">
            <a:avLst/>
          </a:prstGeom>
          <a:noFill/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/>
              <a:t>Mejoría Clínica</a:t>
            </a:r>
            <a:endParaRPr lang="en-US" sz="2000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4E16C27B-5F4E-482C-9385-66AE14498E91}"/>
              </a:ext>
            </a:extLst>
          </p:cNvPr>
          <p:cNvSpPr txBox="1"/>
          <p:nvPr/>
        </p:nvSpPr>
        <p:spPr>
          <a:xfrm>
            <a:off x="2109216" y="5984747"/>
            <a:ext cx="5329310" cy="400110"/>
          </a:xfrm>
          <a:prstGeom prst="rect">
            <a:avLst/>
          </a:prstGeom>
          <a:noFill/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/>
              <a:t>S.F. 0.9% o Ringer lactato 2-3ml/</a:t>
            </a:r>
            <a:r>
              <a:rPr lang="es-ES" sz="2000" dirty="0" err="1"/>
              <a:t>kp</a:t>
            </a:r>
            <a:r>
              <a:rPr lang="es-ES" sz="2000" dirty="0"/>
              <a:t> en 2 – 4hs</a:t>
            </a:r>
            <a:endParaRPr lang="en-US" sz="2000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xmlns="" id="{DA3A2D91-61B6-4766-9750-6F8929CE72ED}"/>
              </a:ext>
            </a:extLst>
          </p:cNvPr>
          <p:cNvSpPr txBox="1"/>
          <p:nvPr/>
        </p:nvSpPr>
        <p:spPr>
          <a:xfrm>
            <a:off x="99390" y="5828021"/>
            <a:ext cx="1785684" cy="707886"/>
          </a:xfrm>
          <a:prstGeom prst="rect">
            <a:avLst/>
          </a:prstGeom>
          <a:solidFill>
            <a:srgbClr val="990099">
              <a:alpha val="2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dirty="0"/>
              <a:t>Control de HTO</a:t>
            </a:r>
          </a:p>
          <a:p>
            <a:pPr algn="ctr"/>
            <a:r>
              <a:rPr lang="es-ES" sz="2000" dirty="0"/>
              <a:t>Ajustar HP</a:t>
            </a:r>
            <a:endParaRPr lang="en-US" sz="2000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B6166D07-8EBC-4B29-A98C-BC24B3251EF2}"/>
              </a:ext>
            </a:extLst>
          </p:cNvPr>
          <p:cNvSpPr txBox="1"/>
          <p:nvPr/>
        </p:nvSpPr>
        <p:spPr>
          <a:xfrm>
            <a:off x="3970977" y="5427911"/>
            <a:ext cx="1600200" cy="400110"/>
          </a:xfrm>
          <a:prstGeom prst="rect">
            <a:avLst/>
          </a:prstGeom>
          <a:solidFill>
            <a:srgbClr val="990099">
              <a:alpha val="2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dirty="0"/>
              <a:t>SI</a:t>
            </a:r>
            <a:endParaRPr lang="en-US" sz="20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xmlns="" id="{67AEBEE2-E86C-44CC-832B-87EF570E0835}"/>
              </a:ext>
            </a:extLst>
          </p:cNvPr>
          <p:cNvSpPr txBox="1"/>
          <p:nvPr/>
        </p:nvSpPr>
        <p:spPr>
          <a:xfrm>
            <a:off x="8348263" y="2490637"/>
            <a:ext cx="815457" cy="400110"/>
          </a:xfrm>
          <a:prstGeom prst="rect">
            <a:avLst/>
          </a:prstGeom>
          <a:noFill/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/>
              <a:t>SI</a:t>
            </a:r>
            <a:endParaRPr lang="en-US" sz="2000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xmlns="" id="{0E4F4BEA-09E5-4167-A120-2C168F6AAEE8}"/>
              </a:ext>
            </a:extLst>
          </p:cNvPr>
          <p:cNvSpPr txBox="1"/>
          <p:nvPr/>
        </p:nvSpPr>
        <p:spPr>
          <a:xfrm>
            <a:off x="9163720" y="1721705"/>
            <a:ext cx="1719164" cy="400110"/>
          </a:xfrm>
          <a:prstGeom prst="rect">
            <a:avLst/>
          </a:prstGeom>
          <a:solidFill>
            <a:srgbClr val="990099">
              <a:alpha val="15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dirty="0"/>
              <a:t>Hasta 3 cargas</a:t>
            </a:r>
            <a:endParaRPr lang="en-US" sz="2000" dirty="0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xmlns="" id="{3CDF27E9-8F99-4E9E-9399-E56CCBF38552}"/>
              </a:ext>
            </a:extLst>
          </p:cNvPr>
          <p:cNvSpPr txBox="1"/>
          <p:nvPr/>
        </p:nvSpPr>
        <p:spPr>
          <a:xfrm>
            <a:off x="8301880" y="3101656"/>
            <a:ext cx="2333360" cy="1938992"/>
          </a:xfrm>
          <a:prstGeom prst="rect">
            <a:avLst/>
          </a:prstGeom>
          <a:solidFill>
            <a:srgbClr val="990099">
              <a:alpha val="15000"/>
            </a:srgbClr>
          </a:solidFill>
        </p:spPr>
        <p:txBody>
          <a:bodyPr wrap="square" rtlCol="0">
            <a:spAutoFit/>
          </a:bodyPr>
          <a:lstStyle/>
          <a:p>
            <a:r>
              <a:rPr lang="es-ES" sz="2000" dirty="0"/>
              <a:t>Evaluación clínica</a:t>
            </a:r>
          </a:p>
          <a:p>
            <a:r>
              <a:rPr lang="es-ES" sz="2000" dirty="0"/>
              <a:t>Repetir HTO c/ 2 – 6hs</a:t>
            </a:r>
          </a:p>
          <a:p>
            <a:r>
              <a:rPr lang="es-ES" sz="2000" dirty="0"/>
              <a:t>Signos de deterioro luego de 3 cargas: CHOQUE</a:t>
            </a:r>
            <a:endParaRPr lang="en-US" sz="2000" dirty="0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xmlns="" id="{54699437-4505-49F3-8A72-CDCACD3DE9F1}"/>
              </a:ext>
            </a:extLst>
          </p:cNvPr>
          <p:cNvSpPr txBox="1"/>
          <p:nvPr/>
        </p:nvSpPr>
        <p:spPr>
          <a:xfrm>
            <a:off x="2109216" y="438428"/>
            <a:ext cx="5329311" cy="461665"/>
          </a:xfrm>
          <a:prstGeom prst="rect">
            <a:avLst/>
          </a:prstGeom>
          <a:noFill/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Gestante con signos de alarma</a:t>
            </a:r>
            <a:endParaRPr lang="en-US" sz="2400" b="1" dirty="0"/>
          </a:p>
        </p:txBody>
      </p: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xmlns="" id="{D1B36032-F3AB-4EEE-81F2-29754858599D}"/>
              </a:ext>
            </a:extLst>
          </p:cNvPr>
          <p:cNvCxnSpPr>
            <a:stCxn id="8" idx="3"/>
          </p:cNvCxnSpPr>
          <p:nvPr/>
        </p:nvCxnSpPr>
        <p:spPr>
          <a:xfrm>
            <a:off x="7438526" y="2675303"/>
            <a:ext cx="771196" cy="0"/>
          </a:xfrm>
          <a:prstGeom prst="straightConnector1">
            <a:avLst/>
          </a:prstGeom>
          <a:ln>
            <a:solidFill>
              <a:srgbClr val="99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: angular 27">
            <a:extLst>
              <a:ext uri="{FF2B5EF4-FFF2-40B4-BE49-F238E27FC236}">
                <a16:creationId xmlns:a16="http://schemas.microsoft.com/office/drawing/2014/main" xmlns="" id="{9838ABE1-A66E-4C7A-BFF3-701D0C6E6616}"/>
              </a:ext>
            </a:extLst>
          </p:cNvPr>
          <p:cNvCxnSpPr>
            <a:cxnSpLocks/>
            <a:stCxn id="16" idx="0"/>
          </p:cNvCxnSpPr>
          <p:nvPr/>
        </p:nvCxnSpPr>
        <p:spPr>
          <a:xfrm rot="16200000" flipV="1">
            <a:off x="7852475" y="1587119"/>
            <a:ext cx="628110" cy="1178925"/>
          </a:xfrm>
          <a:prstGeom prst="bentConnector2">
            <a:avLst/>
          </a:prstGeom>
          <a:ln>
            <a:solidFill>
              <a:srgbClr val="99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de flecha 30">
            <a:extLst>
              <a:ext uri="{FF2B5EF4-FFF2-40B4-BE49-F238E27FC236}">
                <a16:creationId xmlns:a16="http://schemas.microsoft.com/office/drawing/2014/main" xmlns="" id="{61827A69-93F3-43DE-855C-A3A2E61798AB}"/>
              </a:ext>
            </a:extLst>
          </p:cNvPr>
          <p:cNvCxnSpPr>
            <a:cxnSpLocks/>
          </p:cNvCxnSpPr>
          <p:nvPr/>
        </p:nvCxnSpPr>
        <p:spPr>
          <a:xfrm flipH="1">
            <a:off x="4753474" y="2887808"/>
            <a:ext cx="16529" cy="332373"/>
          </a:xfrm>
          <a:prstGeom prst="straightConnector1">
            <a:avLst/>
          </a:prstGeom>
          <a:ln>
            <a:solidFill>
              <a:srgbClr val="99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uadroTexto 31">
            <a:extLst>
              <a:ext uri="{FF2B5EF4-FFF2-40B4-BE49-F238E27FC236}">
                <a16:creationId xmlns:a16="http://schemas.microsoft.com/office/drawing/2014/main" xmlns="" id="{0E2A0EC8-F3A5-4A02-A3FD-9C1C0C792DC1}"/>
              </a:ext>
            </a:extLst>
          </p:cNvPr>
          <p:cNvSpPr txBox="1"/>
          <p:nvPr/>
        </p:nvSpPr>
        <p:spPr>
          <a:xfrm>
            <a:off x="8301880" y="5266965"/>
            <a:ext cx="815457" cy="400110"/>
          </a:xfrm>
          <a:prstGeom prst="rect">
            <a:avLst/>
          </a:prstGeom>
          <a:noFill/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/>
              <a:t>NO</a:t>
            </a:r>
            <a:endParaRPr lang="en-US" sz="2000" dirty="0"/>
          </a:p>
        </p:txBody>
      </p:sp>
      <p:cxnSp>
        <p:nvCxnSpPr>
          <p:cNvPr id="34" name="Conector: angular 33">
            <a:extLst>
              <a:ext uri="{FF2B5EF4-FFF2-40B4-BE49-F238E27FC236}">
                <a16:creationId xmlns:a16="http://schemas.microsoft.com/office/drawing/2014/main" xmlns="" id="{C89A4D63-7520-4A8C-8765-53E3C4C4A9F6}"/>
              </a:ext>
            </a:extLst>
          </p:cNvPr>
          <p:cNvCxnSpPr>
            <a:cxnSpLocks/>
            <a:stCxn id="12" idx="3"/>
          </p:cNvCxnSpPr>
          <p:nvPr/>
        </p:nvCxnSpPr>
        <p:spPr>
          <a:xfrm>
            <a:off x="5669900" y="4866118"/>
            <a:ext cx="2496630" cy="600902"/>
          </a:xfrm>
          <a:prstGeom prst="bentConnector3">
            <a:avLst/>
          </a:prstGeom>
          <a:ln>
            <a:solidFill>
              <a:srgbClr val="99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de flecha 36">
            <a:extLst>
              <a:ext uri="{FF2B5EF4-FFF2-40B4-BE49-F238E27FC236}">
                <a16:creationId xmlns:a16="http://schemas.microsoft.com/office/drawing/2014/main" xmlns="" id="{CC0B99B0-9BDD-455D-8744-0A7FAA36BFE7}"/>
              </a:ext>
            </a:extLst>
          </p:cNvPr>
          <p:cNvCxnSpPr>
            <a:stCxn id="12" idx="2"/>
            <a:endCxn id="15" idx="0"/>
          </p:cNvCxnSpPr>
          <p:nvPr/>
        </p:nvCxnSpPr>
        <p:spPr>
          <a:xfrm flipH="1">
            <a:off x="4771077" y="5066173"/>
            <a:ext cx="5982" cy="361738"/>
          </a:xfrm>
          <a:prstGeom prst="straightConnector1">
            <a:avLst/>
          </a:prstGeom>
          <a:ln>
            <a:solidFill>
              <a:srgbClr val="99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de flecha 39">
            <a:extLst>
              <a:ext uri="{FF2B5EF4-FFF2-40B4-BE49-F238E27FC236}">
                <a16:creationId xmlns:a16="http://schemas.microsoft.com/office/drawing/2014/main" xmlns="" id="{97952E1C-9AC1-4E3C-8EDA-B0CDA82B639F}"/>
              </a:ext>
            </a:extLst>
          </p:cNvPr>
          <p:cNvCxnSpPr>
            <a:stCxn id="32" idx="0"/>
          </p:cNvCxnSpPr>
          <p:nvPr/>
        </p:nvCxnSpPr>
        <p:spPr>
          <a:xfrm flipH="1" flipV="1">
            <a:off x="8709608" y="5066173"/>
            <a:ext cx="1" cy="200792"/>
          </a:xfrm>
          <a:prstGeom prst="straightConnector1">
            <a:avLst/>
          </a:prstGeom>
          <a:ln>
            <a:solidFill>
              <a:srgbClr val="99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7993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2087</TotalTime>
  <Words>2258</Words>
  <Application>Microsoft Office PowerPoint</Application>
  <PresentationFormat>Personalizado</PresentationFormat>
  <Paragraphs>312</Paragraphs>
  <Slides>30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1" baseType="lpstr">
      <vt:lpstr>Tema de Office</vt:lpstr>
      <vt:lpstr>Dengue  en situaciones especiales</vt:lpstr>
      <vt:lpstr>Índice</vt:lpstr>
      <vt:lpstr>Dengue en embarazadas</vt:lpstr>
      <vt:lpstr>Dengue en embarazadas</vt:lpstr>
      <vt:lpstr>Dengue en embarazadas</vt:lpstr>
      <vt:lpstr>Dengue en embarazadas</vt:lpstr>
      <vt:lpstr>Presentación de PowerPoint</vt:lpstr>
      <vt:lpstr>Presentación de PowerPoint</vt:lpstr>
      <vt:lpstr>Presentación de PowerPoint</vt:lpstr>
      <vt:lpstr>Presentación de PowerPoint</vt:lpstr>
      <vt:lpstr>Dengue en cardiópatas</vt:lpstr>
      <vt:lpstr>Cardiopatía isquémica con antiagregantes</vt:lpstr>
      <vt:lpstr>Pacientes anticoagulados</vt:lpstr>
      <vt:lpstr>Pacientes anticoagulados</vt:lpstr>
      <vt:lpstr>Evaluación de un paciente con insuficiencia cardiaca</vt:lpstr>
      <vt:lpstr>Evaluación de un paciente con insuficiencia cardiaca</vt:lpstr>
      <vt:lpstr>Hidratación en pacientes con Insuficiencia Cardiaca</vt:lpstr>
      <vt:lpstr>Dengue en trasplantados</vt:lpstr>
      <vt:lpstr>Dengue en trasplantados</vt:lpstr>
      <vt:lpstr>Presentación de PowerPoint</vt:lpstr>
      <vt:lpstr>Dengue en trasplantados</vt:lpstr>
      <vt:lpstr>Presentación de PowerPoint</vt:lpstr>
      <vt:lpstr>Complicaciones clínicas y laboratoriales en trasplantados renales con Dengue. HCIPS. N= 29. Periodo: 2008 - 2017. </vt:lpstr>
      <vt:lpstr>Dengue en trasplantados</vt:lpstr>
      <vt:lpstr>Dengue en pacientes dializados</vt:lpstr>
      <vt:lpstr>Dengue en pacientes dializados</vt:lpstr>
      <vt:lpstr>Dengue en pacientes dializados</vt:lpstr>
      <vt:lpstr>Dengue en dializados</vt:lpstr>
      <vt:lpstr>Dengue en dializados</vt:lpstr>
      <vt:lpstr>Conclusión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Dengue  en situaciones especiales</dc:title>
  <dc:creator>elena</dc:creator>
  <cp:lastModifiedBy>José Sienra</cp:lastModifiedBy>
  <cp:revision>159</cp:revision>
  <dcterms:created xsi:type="dcterms:W3CDTF">2020-01-24T21:02:25Z</dcterms:created>
  <dcterms:modified xsi:type="dcterms:W3CDTF">2020-02-13T17:17:18Z</dcterms:modified>
</cp:coreProperties>
</file>