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39"/>
  </p:notesMasterIdLst>
  <p:sldIdLst>
    <p:sldId id="256" r:id="rId2"/>
    <p:sldId id="261" r:id="rId3"/>
    <p:sldId id="258" r:id="rId4"/>
    <p:sldId id="345" r:id="rId5"/>
    <p:sldId id="259" r:id="rId6"/>
    <p:sldId id="260" r:id="rId7"/>
    <p:sldId id="265" r:id="rId8"/>
    <p:sldId id="313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314" r:id="rId17"/>
    <p:sldId id="347" r:id="rId18"/>
    <p:sldId id="278" r:id="rId19"/>
    <p:sldId id="266" r:id="rId20"/>
    <p:sldId id="280" r:id="rId21"/>
    <p:sldId id="284" r:id="rId22"/>
    <p:sldId id="282" r:id="rId23"/>
    <p:sldId id="346" r:id="rId24"/>
    <p:sldId id="292" r:id="rId25"/>
    <p:sldId id="291" r:id="rId26"/>
    <p:sldId id="338" r:id="rId27"/>
    <p:sldId id="339" r:id="rId28"/>
    <p:sldId id="336" r:id="rId29"/>
    <p:sldId id="302" r:id="rId30"/>
    <p:sldId id="305" r:id="rId31"/>
    <p:sldId id="303" r:id="rId32"/>
    <p:sldId id="342" r:id="rId33"/>
    <p:sldId id="343" r:id="rId34"/>
    <p:sldId id="340" r:id="rId35"/>
    <p:sldId id="337" r:id="rId36"/>
    <p:sldId id="307" r:id="rId37"/>
    <p:sldId id="296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E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810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5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A1CC3-F714-4317-BFF1-78FDC5C729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DA731084-EF9E-4815-82BC-B6857C0EB330}">
      <dgm:prSet phldrT="[Texto]"/>
      <dgm:spPr>
        <a:solidFill>
          <a:srgbClr val="002060"/>
        </a:solidFill>
      </dgm:spPr>
      <dgm:t>
        <a:bodyPr/>
        <a:lstStyle/>
        <a:p>
          <a:r>
            <a:rPr lang="es-MX" b="1" dirty="0"/>
            <a:t>Dengue</a:t>
          </a:r>
          <a:endParaRPr lang="es-PY" b="1" dirty="0"/>
        </a:p>
      </dgm:t>
    </dgm:pt>
    <dgm:pt modelId="{FBE60B7D-2673-4456-941D-7472CB128094}" type="parTrans" cxnId="{66879E5B-B1BD-4AB9-A60E-4C6424B7A917}">
      <dgm:prSet/>
      <dgm:spPr/>
      <dgm:t>
        <a:bodyPr/>
        <a:lstStyle/>
        <a:p>
          <a:endParaRPr lang="es-PY"/>
        </a:p>
      </dgm:t>
    </dgm:pt>
    <dgm:pt modelId="{EACD974F-3C93-405D-BB13-E3C685E5A75C}" type="sibTrans" cxnId="{66879E5B-B1BD-4AB9-A60E-4C6424B7A917}">
      <dgm:prSet/>
      <dgm:spPr/>
      <dgm:t>
        <a:bodyPr/>
        <a:lstStyle/>
        <a:p>
          <a:endParaRPr lang="es-PY"/>
        </a:p>
      </dgm:t>
    </dgm:pt>
    <dgm:pt modelId="{18030560-DF68-4844-8F31-9DE4F16B02DF}">
      <dgm:prSet phldrT="[Texto]"/>
      <dgm:spPr>
        <a:solidFill>
          <a:srgbClr val="FFFF00"/>
        </a:solidFill>
      </dgm:spPr>
      <dgm:t>
        <a:bodyPr/>
        <a:lstStyle/>
        <a:p>
          <a:r>
            <a:rPr lang="es-MX" b="1" dirty="0"/>
            <a:t>Grupo B2</a:t>
          </a:r>
          <a:endParaRPr lang="es-PY" b="1" dirty="0"/>
        </a:p>
      </dgm:t>
    </dgm:pt>
    <dgm:pt modelId="{F6DCAC7F-F210-4848-AB25-0E4D0BDD6C58}" type="parTrans" cxnId="{996ABA41-704B-46BD-AD1B-EEA0FCCAD804}">
      <dgm:prSet/>
      <dgm:spPr/>
      <dgm:t>
        <a:bodyPr/>
        <a:lstStyle/>
        <a:p>
          <a:endParaRPr lang="es-PY"/>
        </a:p>
      </dgm:t>
    </dgm:pt>
    <dgm:pt modelId="{85D6D3A5-352B-4CC1-8B01-98EF4CD5CD68}" type="sibTrans" cxnId="{996ABA41-704B-46BD-AD1B-EEA0FCCAD804}">
      <dgm:prSet/>
      <dgm:spPr/>
      <dgm:t>
        <a:bodyPr/>
        <a:lstStyle/>
        <a:p>
          <a:endParaRPr lang="es-PY"/>
        </a:p>
      </dgm:t>
    </dgm:pt>
    <dgm:pt modelId="{9B709CC4-D613-48F3-A654-B4BBD3CD01BE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/>
            <a:t>Grupo</a:t>
          </a:r>
          <a:r>
            <a:rPr lang="es-MX" dirty="0"/>
            <a:t> </a:t>
          </a:r>
          <a:r>
            <a:rPr lang="es-MX" b="1" dirty="0"/>
            <a:t>A</a:t>
          </a:r>
          <a:endParaRPr lang="es-PY" b="1" dirty="0"/>
        </a:p>
      </dgm:t>
    </dgm:pt>
    <dgm:pt modelId="{0130B4B4-FDAF-45F4-A968-6F0DEA69D7ED}" type="parTrans" cxnId="{AEE952EC-ED3E-4D2A-BD3E-CBE539C79F5E}">
      <dgm:prSet/>
      <dgm:spPr/>
      <dgm:t>
        <a:bodyPr/>
        <a:lstStyle/>
        <a:p>
          <a:endParaRPr lang="es-PY"/>
        </a:p>
      </dgm:t>
    </dgm:pt>
    <dgm:pt modelId="{5FE92938-C66E-453E-933B-4FCAC8FDE10F}" type="sibTrans" cxnId="{AEE952EC-ED3E-4D2A-BD3E-CBE539C79F5E}">
      <dgm:prSet/>
      <dgm:spPr/>
      <dgm:t>
        <a:bodyPr/>
        <a:lstStyle/>
        <a:p>
          <a:endParaRPr lang="es-PY"/>
        </a:p>
      </dgm:t>
    </dgm:pt>
    <dgm:pt modelId="{991CDFE4-757D-4490-A418-AC957FD42883}">
      <dgm:prSet phldrT="[Texto]"/>
      <dgm:spPr>
        <a:solidFill>
          <a:srgbClr val="FFFF00"/>
        </a:solidFill>
      </dgm:spPr>
      <dgm:t>
        <a:bodyPr/>
        <a:lstStyle/>
        <a:p>
          <a:r>
            <a:rPr lang="es-MX" b="1" dirty="0"/>
            <a:t>Grupo B1</a:t>
          </a:r>
          <a:endParaRPr lang="es-PY" b="1" dirty="0"/>
        </a:p>
      </dgm:t>
    </dgm:pt>
    <dgm:pt modelId="{67428A0D-F0C8-410B-BF3D-7F05391AD26D}" type="parTrans" cxnId="{0E63D957-E12C-4BFE-9C5F-36B00CB88001}">
      <dgm:prSet/>
      <dgm:spPr/>
      <dgm:t>
        <a:bodyPr/>
        <a:lstStyle/>
        <a:p>
          <a:endParaRPr lang="es-PY"/>
        </a:p>
      </dgm:t>
    </dgm:pt>
    <dgm:pt modelId="{F3038819-31DA-45E1-8F53-A17E83C875F0}" type="sibTrans" cxnId="{0E63D957-E12C-4BFE-9C5F-36B00CB88001}">
      <dgm:prSet/>
      <dgm:spPr/>
      <dgm:t>
        <a:bodyPr/>
        <a:lstStyle/>
        <a:p>
          <a:endParaRPr lang="es-PY"/>
        </a:p>
      </dgm:t>
    </dgm:pt>
    <dgm:pt modelId="{E16A9A8F-E135-421F-91E3-3E7F518B62F0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/>
            <a:t>Grupo C</a:t>
          </a:r>
          <a:endParaRPr lang="es-PY" b="1" dirty="0"/>
        </a:p>
      </dgm:t>
    </dgm:pt>
    <dgm:pt modelId="{210467F5-2203-4FDC-A182-3A4BD5DA2EC7}" type="parTrans" cxnId="{8723D9C5-6EB2-4A44-B06D-08B4CED65625}">
      <dgm:prSet/>
      <dgm:spPr/>
      <dgm:t>
        <a:bodyPr/>
        <a:lstStyle/>
        <a:p>
          <a:endParaRPr lang="es-PY"/>
        </a:p>
      </dgm:t>
    </dgm:pt>
    <dgm:pt modelId="{4B1CFEC0-7903-4BA2-8484-C80E04298E0D}" type="sibTrans" cxnId="{8723D9C5-6EB2-4A44-B06D-08B4CED65625}">
      <dgm:prSet/>
      <dgm:spPr/>
      <dgm:t>
        <a:bodyPr/>
        <a:lstStyle/>
        <a:p>
          <a:endParaRPr lang="es-PY"/>
        </a:p>
      </dgm:t>
    </dgm:pt>
    <dgm:pt modelId="{FB541CF7-A4BE-4059-86A4-EDAE48A69132}" type="pres">
      <dgm:prSet presAssocID="{84BA1CC3-F714-4317-BFF1-78FDC5C729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D702FA-8943-4278-AB0B-E52ABD4ED8B0}" type="pres">
      <dgm:prSet presAssocID="{DA731084-EF9E-4815-82BC-B6857C0EB330}" presName="node" presStyleLbl="node1" presStyleIdx="0" presStyleCnt="5" custScaleY="44166" custLinFactNeighborX="31117" custLinFactNeighborY="-44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8957E3-59EA-46C4-9B43-BB09DE43CE98}" type="pres">
      <dgm:prSet presAssocID="{EACD974F-3C93-405D-BB13-E3C685E5A75C}" presName="sibTrans" presStyleCnt="0"/>
      <dgm:spPr/>
    </dgm:pt>
    <dgm:pt modelId="{0EECFF10-FECC-4536-8E48-854875A364D8}" type="pres">
      <dgm:prSet presAssocID="{18030560-DF68-4844-8F31-9DE4F16B02DF}" presName="node" presStyleLbl="node1" presStyleIdx="1" presStyleCnt="5" custScaleX="57292" custLinFactNeighborX="19076" custLinFactNeighborY="613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E1786-7A7C-452F-B4B5-3137891B4D0E}" type="pres">
      <dgm:prSet presAssocID="{85D6D3A5-352B-4CC1-8B01-98EF4CD5CD68}" presName="sibTrans" presStyleCnt="0"/>
      <dgm:spPr/>
    </dgm:pt>
    <dgm:pt modelId="{9875676C-782E-4B6D-8AA1-508EE57EC2E0}" type="pres">
      <dgm:prSet presAssocID="{9B709CC4-D613-48F3-A654-B4BBD3CD01BE}" presName="node" presStyleLbl="node1" presStyleIdx="2" presStyleCnt="5" custScaleX="53063" custLinFactNeighborX="8484" custLinFactNeighborY="-55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415C72-5391-4F8F-B137-C7E7E20A5877}" type="pres">
      <dgm:prSet presAssocID="{5FE92938-C66E-453E-933B-4FCAC8FDE10F}" presName="sibTrans" presStyleCnt="0"/>
      <dgm:spPr/>
    </dgm:pt>
    <dgm:pt modelId="{7A11D0E9-1BEF-4E27-9562-E601210ABB45}" type="pres">
      <dgm:prSet presAssocID="{991CDFE4-757D-4490-A418-AC957FD42883}" presName="node" presStyleLbl="node1" presStyleIdx="3" presStyleCnt="5" custScaleX="55441" custLinFactNeighborX="22085" custLinFactNeighborY="-55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FBC77A-4A0F-41A9-9EDF-895CEA73627E}" type="pres">
      <dgm:prSet presAssocID="{F3038819-31DA-45E1-8F53-A17E83C875F0}" presName="sibTrans" presStyleCnt="0"/>
      <dgm:spPr/>
    </dgm:pt>
    <dgm:pt modelId="{8B097FEF-E4CE-43D6-9A80-C5AAFD66A755}" type="pres">
      <dgm:prSet presAssocID="{E16A9A8F-E135-421F-91E3-3E7F518B62F0}" presName="node" presStyleLbl="node1" presStyleIdx="4" presStyleCnt="5" custScaleY="45152" custLinFactNeighborX="-62522" custLinFactNeighborY="30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84C345-42C2-411A-B188-F5F5CEAEA9CD}" type="presOf" srcId="{991CDFE4-757D-4490-A418-AC957FD42883}" destId="{7A11D0E9-1BEF-4E27-9562-E601210ABB45}" srcOrd="0" destOrd="0" presId="urn:microsoft.com/office/officeart/2005/8/layout/default"/>
    <dgm:cxn modelId="{996ABA41-704B-46BD-AD1B-EEA0FCCAD804}" srcId="{84BA1CC3-F714-4317-BFF1-78FDC5C729FA}" destId="{18030560-DF68-4844-8F31-9DE4F16B02DF}" srcOrd="1" destOrd="0" parTransId="{F6DCAC7F-F210-4848-AB25-0E4D0BDD6C58}" sibTransId="{85D6D3A5-352B-4CC1-8B01-98EF4CD5CD68}"/>
    <dgm:cxn modelId="{AE29BD45-3CE3-4433-AA87-BAA1A90964E0}" type="presOf" srcId="{9B709CC4-D613-48F3-A654-B4BBD3CD01BE}" destId="{9875676C-782E-4B6D-8AA1-508EE57EC2E0}" srcOrd="0" destOrd="0" presId="urn:microsoft.com/office/officeart/2005/8/layout/default"/>
    <dgm:cxn modelId="{46DB99DB-5500-499A-B3C9-6019A3F2F09D}" type="presOf" srcId="{E16A9A8F-E135-421F-91E3-3E7F518B62F0}" destId="{8B097FEF-E4CE-43D6-9A80-C5AAFD66A755}" srcOrd="0" destOrd="0" presId="urn:microsoft.com/office/officeart/2005/8/layout/default"/>
    <dgm:cxn modelId="{E7E079E5-BFDC-4052-A831-85B2F6F182C8}" type="presOf" srcId="{84BA1CC3-F714-4317-BFF1-78FDC5C729FA}" destId="{FB541CF7-A4BE-4059-86A4-EDAE48A69132}" srcOrd="0" destOrd="0" presId="urn:microsoft.com/office/officeart/2005/8/layout/default"/>
    <dgm:cxn modelId="{4ED58FC4-7EF9-4C4D-ACA8-5BCC6563C911}" type="presOf" srcId="{DA731084-EF9E-4815-82BC-B6857C0EB330}" destId="{5DD702FA-8943-4278-AB0B-E52ABD4ED8B0}" srcOrd="0" destOrd="0" presId="urn:microsoft.com/office/officeart/2005/8/layout/default"/>
    <dgm:cxn modelId="{5B14D647-2930-42D7-9EEA-FA88100F5D78}" type="presOf" srcId="{18030560-DF68-4844-8F31-9DE4F16B02DF}" destId="{0EECFF10-FECC-4536-8E48-854875A364D8}" srcOrd="0" destOrd="0" presId="urn:microsoft.com/office/officeart/2005/8/layout/default"/>
    <dgm:cxn modelId="{0E63D957-E12C-4BFE-9C5F-36B00CB88001}" srcId="{84BA1CC3-F714-4317-BFF1-78FDC5C729FA}" destId="{991CDFE4-757D-4490-A418-AC957FD42883}" srcOrd="3" destOrd="0" parTransId="{67428A0D-F0C8-410B-BF3D-7F05391AD26D}" sibTransId="{F3038819-31DA-45E1-8F53-A17E83C875F0}"/>
    <dgm:cxn modelId="{66879E5B-B1BD-4AB9-A60E-4C6424B7A917}" srcId="{84BA1CC3-F714-4317-BFF1-78FDC5C729FA}" destId="{DA731084-EF9E-4815-82BC-B6857C0EB330}" srcOrd="0" destOrd="0" parTransId="{FBE60B7D-2673-4456-941D-7472CB128094}" sibTransId="{EACD974F-3C93-405D-BB13-E3C685E5A75C}"/>
    <dgm:cxn modelId="{8723D9C5-6EB2-4A44-B06D-08B4CED65625}" srcId="{84BA1CC3-F714-4317-BFF1-78FDC5C729FA}" destId="{E16A9A8F-E135-421F-91E3-3E7F518B62F0}" srcOrd="4" destOrd="0" parTransId="{210467F5-2203-4FDC-A182-3A4BD5DA2EC7}" sibTransId="{4B1CFEC0-7903-4BA2-8484-C80E04298E0D}"/>
    <dgm:cxn modelId="{AEE952EC-ED3E-4D2A-BD3E-CBE539C79F5E}" srcId="{84BA1CC3-F714-4317-BFF1-78FDC5C729FA}" destId="{9B709CC4-D613-48F3-A654-B4BBD3CD01BE}" srcOrd="2" destOrd="0" parTransId="{0130B4B4-FDAF-45F4-A968-6F0DEA69D7ED}" sibTransId="{5FE92938-C66E-453E-933B-4FCAC8FDE10F}"/>
    <dgm:cxn modelId="{A12CC8A3-4B8A-400F-91B8-E625AB3528BD}" type="presParOf" srcId="{FB541CF7-A4BE-4059-86A4-EDAE48A69132}" destId="{5DD702FA-8943-4278-AB0B-E52ABD4ED8B0}" srcOrd="0" destOrd="0" presId="urn:microsoft.com/office/officeart/2005/8/layout/default"/>
    <dgm:cxn modelId="{C023AE8B-3591-4B2E-84C7-1BC01DD0F065}" type="presParOf" srcId="{FB541CF7-A4BE-4059-86A4-EDAE48A69132}" destId="{C08957E3-59EA-46C4-9B43-BB09DE43CE98}" srcOrd="1" destOrd="0" presId="urn:microsoft.com/office/officeart/2005/8/layout/default"/>
    <dgm:cxn modelId="{8693BD7C-0DBD-4568-BCA6-76AA0756D362}" type="presParOf" srcId="{FB541CF7-A4BE-4059-86A4-EDAE48A69132}" destId="{0EECFF10-FECC-4536-8E48-854875A364D8}" srcOrd="2" destOrd="0" presId="urn:microsoft.com/office/officeart/2005/8/layout/default"/>
    <dgm:cxn modelId="{42F36455-0AB5-40D1-8088-4E0C94834DD6}" type="presParOf" srcId="{FB541CF7-A4BE-4059-86A4-EDAE48A69132}" destId="{46DE1786-7A7C-452F-B4B5-3137891B4D0E}" srcOrd="3" destOrd="0" presId="urn:microsoft.com/office/officeart/2005/8/layout/default"/>
    <dgm:cxn modelId="{F35CC695-EB13-4BA9-98FA-E0DB6BD9576D}" type="presParOf" srcId="{FB541CF7-A4BE-4059-86A4-EDAE48A69132}" destId="{9875676C-782E-4B6D-8AA1-508EE57EC2E0}" srcOrd="4" destOrd="0" presId="urn:microsoft.com/office/officeart/2005/8/layout/default"/>
    <dgm:cxn modelId="{DB1F3842-A313-48CB-A141-CC7B2F9384E8}" type="presParOf" srcId="{FB541CF7-A4BE-4059-86A4-EDAE48A69132}" destId="{7A415C72-5391-4F8F-B137-C7E7E20A5877}" srcOrd="5" destOrd="0" presId="urn:microsoft.com/office/officeart/2005/8/layout/default"/>
    <dgm:cxn modelId="{13C2E919-C3E8-4B2A-8DA3-0C29D42AA9CD}" type="presParOf" srcId="{FB541CF7-A4BE-4059-86A4-EDAE48A69132}" destId="{7A11D0E9-1BEF-4E27-9562-E601210ABB45}" srcOrd="6" destOrd="0" presId="urn:microsoft.com/office/officeart/2005/8/layout/default"/>
    <dgm:cxn modelId="{07C9E1DB-A7B9-426C-AFD8-A19151266CB2}" type="presParOf" srcId="{FB541CF7-A4BE-4059-86A4-EDAE48A69132}" destId="{F2FBC77A-4A0F-41A9-9EDF-895CEA73627E}" srcOrd="7" destOrd="0" presId="urn:microsoft.com/office/officeart/2005/8/layout/default"/>
    <dgm:cxn modelId="{CE711D41-180D-45F5-999C-F897D21ED124}" type="presParOf" srcId="{FB541CF7-A4BE-4059-86A4-EDAE48A69132}" destId="{8B097FEF-E4CE-43D6-9A80-C5AAFD66A7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271F-C5D9-4067-9D79-EA4AC1175446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43EF4-3151-419D-8F4D-8E2B9B574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0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43EF4-3151-419D-8F4D-8E2B9B57440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81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5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31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97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28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89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20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775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02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23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3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7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11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36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28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93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16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31"/>
            <a:ext cx="1767506" cy="5710913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B001-BCFB-49EF-B709-DDF99D48F075}" type="datetimeFigureOut">
              <a:rPr lang="es-ES" smtClean="0"/>
              <a:t>13/02/2020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3445CCCF-5950-45EC-9F2D-7C1499D0A2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5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FEFA6F95-15B7-4307-9819-D56336B85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FD9B651-1A2F-48FE-8995-2A7C3612B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5655562" cy="5715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5208" y="806180"/>
            <a:ext cx="5006411" cy="1619272"/>
          </a:xfrm>
        </p:spPr>
        <p:txBody>
          <a:bodyPr>
            <a:normAutofit/>
          </a:bodyPr>
          <a:lstStyle/>
          <a:p>
            <a:r>
              <a:rPr lang="es-ES" sz="32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Manejo de Dengue en Urgencias</a:t>
            </a:r>
            <a:endParaRPr lang="es-ES" sz="3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xmlns="" id="{FB55866A-45B7-4F1B-B808-F5FDAE936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4194172"/>
            <a:ext cx="6303002" cy="714206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8558" y="4009628"/>
            <a:ext cx="4969200" cy="821244"/>
          </a:xfr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s-ES" sz="9600" b="1" dirty="0">
                <a:solidFill>
                  <a:srgbClr val="FEFFFF"/>
                </a:solidFill>
              </a:rPr>
              <a:t>Dra. Rocío Olmedo</a:t>
            </a:r>
          </a:p>
          <a:p>
            <a:pPr>
              <a:lnSpc>
                <a:spcPct val="90000"/>
              </a:lnSpc>
            </a:pPr>
            <a:r>
              <a:rPr lang="es-ES" sz="6200" b="1" dirty="0" err="1">
                <a:solidFill>
                  <a:srgbClr val="FEFFFF"/>
                </a:solidFill>
              </a:rPr>
              <a:t>Infectóloga</a:t>
            </a:r>
            <a:r>
              <a:rPr lang="es-ES" sz="6200" b="1" dirty="0">
                <a:solidFill>
                  <a:srgbClr val="FEFFFF"/>
                </a:solidFill>
              </a:rPr>
              <a:t> clínica</a:t>
            </a:r>
          </a:p>
          <a:p>
            <a:pPr>
              <a:lnSpc>
                <a:spcPct val="90000"/>
              </a:lnSpc>
            </a:pPr>
            <a:r>
              <a:rPr lang="es-ES" sz="6200" b="1" dirty="0">
                <a:solidFill>
                  <a:srgbClr val="FEFFFF"/>
                </a:solidFill>
              </a:rPr>
              <a:t>Instituto de Previsión Social - Instituto de Medicina Tropical</a:t>
            </a:r>
          </a:p>
          <a:p>
            <a:pPr>
              <a:lnSpc>
                <a:spcPct val="90000"/>
              </a:lnSpc>
            </a:pPr>
            <a:endParaRPr lang="es-ES" sz="6200" b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s-ES" sz="300" dirty="0">
              <a:solidFill>
                <a:srgbClr val="FEFFF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3FD00A-CDCE-4D52-A188-121148D0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561" y="1129308"/>
            <a:ext cx="34861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1907704" y="-26764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3600" b="1" dirty="0"/>
              <a:t>Fase febril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129308"/>
            <a:ext cx="4114800" cy="4536504"/>
          </a:xfrm>
        </p:spPr>
        <p:txBody>
          <a:bodyPr>
            <a:noAutofit/>
          </a:bodyPr>
          <a:lstStyle/>
          <a:p>
            <a:pPr algn="just"/>
            <a:r>
              <a:rPr lang="es-ES" sz="1600" dirty="0"/>
              <a:t>Usualmente dura 2-7 días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Mialgia, artralgias, cefalea, dolor retro-ocular.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Algunos </a:t>
            </a:r>
            <a:r>
              <a:rPr lang="es-ES" sz="1600" dirty="0" err="1"/>
              <a:t>odinofagia</a:t>
            </a:r>
            <a:r>
              <a:rPr lang="es-ES" sz="1600" dirty="0"/>
              <a:t>, eritema faríngeo, adenomegalias.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Náuseas, vómitos y a veces deposiciones líquidas.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Gingivorragia, epistaxis o petequias, sangrado vaginal, gastrointestinal masivos no son comunes.</a:t>
            </a:r>
          </a:p>
          <a:p>
            <a:pPr marL="0" indent="0" algn="just">
              <a:buNone/>
            </a:pPr>
            <a:endParaRPr lang="es-ES" sz="1600" dirty="0"/>
          </a:p>
          <a:p>
            <a:pPr marL="0" indent="0" algn="just">
              <a:buNone/>
            </a:pPr>
            <a:endParaRPr lang="es-E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1356"/>
            <a:ext cx="3528392" cy="288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6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611560" y="176808"/>
            <a:ext cx="6415882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3600" b="1" dirty="0"/>
              <a:t>Fase crítica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17340"/>
            <a:ext cx="7944891" cy="3508678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Coincide con el momento de la defervescencia.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Días 3 – 7 de la enfermedad.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Escape de plasma del espacio </a:t>
            </a:r>
            <a:r>
              <a:rPr lang="es-ES" sz="1800" dirty="0" err="1"/>
              <a:t>intravascular</a:t>
            </a:r>
            <a:r>
              <a:rPr lang="es-ES" sz="1800" dirty="0"/>
              <a:t> por aumento de la permeabilidad capilar durante 24–48 horas.</a:t>
            </a:r>
          </a:p>
          <a:p>
            <a:pPr marL="114300" indent="0" algn="just">
              <a:buNone/>
            </a:pPr>
            <a:endParaRPr lang="es-ES" sz="1800" dirty="0"/>
          </a:p>
          <a:p>
            <a:pPr algn="just"/>
            <a:r>
              <a:rPr lang="es-ES" sz="1800" dirty="0"/>
              <a:t>El grado de aumento del hematocrito refleja la importancia del escape plasmático.</a:t>
            </a:r>
          </a:p>
        </p:txBody>
      </p:sp>
    </p:spTree>
    <p:extLst>
      <p:ext uri="{BB962C8B-B14F-4D97-AF65-F5344CB8AC3E}">
        <p14:creationId xmlns:p14="http://schemas.microsoft.com/office/powerpoint/2010/main" val="7768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xfrm>
            <a:off x="36388" y="0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3600" b="1" dirty="0"/>
              <a:t>Fase crítica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8344" y="985292"/>
            <a:ext cx="3235398" cy="3148018"/>
          </a:xfrm>
        </p:spPr>
        <p:txBody>
          <a:bodyPr>
            <a:noAutofit/>
          </a:bodyPr>
          <a:lstStyle/>
          <a:p>
            <a:pPr algn="just"/>
            <a:r>
              <a:rPr lang="es-ES" sz="1600" dirty="0"/>
              <a:t>Ascitis</a:t>
            </a:r>
          </a:p>
          <a:p>
            <a:pPr algn="just"/>
            <a:r>
              <a:rPr lang="es-ES" sz="1600" dirty="0"/>
              <a:t>Derrame pleural</a:t>
            </a:r>
          </a:p>
          <a:p>
            <a:pPr algn="just"/>
            <a:r>
              <a:rPr lang="es-ES" sz="1600" dirty="0"/>
              <a:t>Un signo precoz del escape disminución de la presión de pulso (</a:t>
            </a:r>
            <a:r>
              <a:rPr lang="es-ES" sz="1600" dirty="0" err="1"/>
              <a:t>Ps</a:t>
            </a:r>
            <a:r>
              <a:rPr lang="es-ES" sz="1600" dirty="0"/>
              <a:t> – Pd &lt; 20 </a:t>
            </a:r>
            <a:r>
              <a:rPr lang="es-ES" sz="1600" dirty="0" err="1"/>
              <a:t>mmHg</a:t>
            </a:r>
            <a:r>
              <a:rPr lang="es-ES" sz="1600" dirty="0"/>
              <a:t>)</a:t>
            </a:r>
          </a:p>
          <a:p>
            <a:pPr algn="just"/>
            <a:r>
              <a:rPr lang="es-ES" sz="1600" b="1" dirty="0">
                <a:solidFill>
                  <a:srgbClr val="FF0000"/>
                </a:solidFill>
              </a:rPr>
              <a:t>Choque</a:t>
            </a:r>
            <a:r>
              <a:rPr lang="es-ES" sz="1600" dirty="0"/>
              <a:t>: </a:t>
            </a:r>
          </a:p>
          <a:p>
            <a:pPr lvl="1" algn="just"/>
            <a:r>
              <a:rPr lang="es-ES" sz="1600" dirty="0"/>
              <a:t>Presión del pulso &lt; 20mmHg</a:t>
            </a:r>
          </a:p>
          <a:p>
            <a:pPr lvl="1" algn="just"/>
            <a:r>
              <a:rPr lang="es-ES" sz="1600" b="1" dirty="0"/>
              <a:t>Mala perfusión capilar</a:t>
            </a:r>
            <a:r>
              <a:rPr lang="es-ES" sz="1600" dirty="0"/>
              <a:t>: extremidades frías, llenado capilar lento o pulso rápido y débil).</a:t>
            </a:r>
          </a:p>
          <a:p>
            <a:endParaRPr lang="es-ES" sz="2000" dirty="0"/>
          </a:p>
        </p:txBody>
      </p:sp>
      <p:pic>
        <p:nvPicPr>
          <p:cNvPr id="4098" name="Picture 2" descr="D:\Desktop\B--effusion-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49" y="841276"/>
            <a:ext cx="4249123" cy="37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arriba"/>
          <p:cNvSpPr/>
          <p:nvPr/>
        </p:nvSpPr>
        <p:spPr>
          <a:xfrm>
            <a:off x="4355976" y="4225652"/>
            <a:ext cx="1080120" cy="106740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rriba"/>
          <p:cNvSpPr/>
          <p:nvPr/>
        </p:nvSpPr>
        <p:spPr>
          <a:xfrm>
            <a:off x="8065017" y="4225652"/>
            <a:ext cx="1080120" cy="1040891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16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52944"/>
            <a:ext cx="5709762" cy="1067408"/>
          </a:xfrm>
        </p:spPr>
        <p:txBody>
          <a:bodyPr/>
          <a:lstStyle/>
          <a:p>
            <a:r>
              <a:rPr lang="es-ES" sz="3200" b="1" dirty="0"/>
              <a:t>Fase crítica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2606" y="1705372"/>
            <a:ext cx="3672407" cy="375668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S" sz="2000" dirty="0"/>
              <a:t> Finalmente evoluciona al  shock hipovolémico.</a:t>
            </a:r>
          </a:p>
          <a:p>
            <a:pPr marL="114300" indent="0" algn="just">
              <a:buNone/>
            </a:pPr>
            <a:endParaRPr lang="es-ES" sz="2000" dirty="0"/>
          </a:p>
          <a:p>
            <a:pPr algn="just"/>
            <a:r>
              <a:rPr lang="es-ES" sz="2000" dirty="0"/>
              <a:t> Existen formas graves en las pueden aparecer hepatitis, encefalitis, miocarditis, en ausencia de escape de plasma.</a:t>
            </a:r>
          </a:p>
          <a:p>
            <a:pPr algn="just"/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22" y="2065412"/>
            <a:ext cx="3672408" cy="21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8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9228"/>
            <a:ext cx="6779468" cy="952500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/>
              <a:t>Fase de Recuperación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584" y="1767839"/>
            <a:ext cx="4104456" cy="300228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000" dirty="0"/>
              <a:t> Tras 24-48 h de la fase crítica el liquido se  reabsorbe en forma gradual.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fenómeno se acompaña de la desaparición de las molestias gastrointestinales, estabilización de los signos vitales y aumento de la diuresis.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 Algunos pacientes desarrollan un exantema característico.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7380"/>
            <a:ext cx="2728724" cy="3012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81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1283490"/>
            <a:ext cx="3600400" cy="3734249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2100" dirty="0"/>
              <a:t> Se puede observar bradicardia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/>
              <a:t> El hematocrito se estabiliza o disminuye.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/>
              <a:t> Los leucocitos se elevan de nuevo y precede, característicamente, al aumento de las plaquetas.</a:t>
            </a:r>
          </a:p>
          <a:p>
            <a:pPr algn="just"/>
            <a:endParaRPr lang="es-ES" sz="2100" dirty="0"/>
          </a:p>
          <a:p>
            <a:pPr algn="just"/>
            <a:r>
              <a:rPr lang="es-ES" sz="2100" dirty="0"/>
              <a:t> Puede ocurrir </a:t>
            </a:r>
            <a:r>
              <a:rPr lang="es-ES" sz="2100" dirty="0" err="1"/>
              <a:t>distrés</a:t>
            </a:r>
            <a:r>
              <a:rPr lang="es-ES" sz="2100" dirty="0"/>
              <a:t> respiratorio, edema pulmonar, o falla cardíaca congestiva a partir de la reabsorción del líquido extravasado.</a:t>
            </a:r>
          </a:p>
          <a:p>
            <a:endParaRPr lang="es-ES" sz="1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11560" y="3372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tx2"/>
                </a:solidFill>
                <a:latin typeface="+mj-lt"/>
              </a:rPr>
              <a:t>Fase de recuperación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1921396"/>
            <a:ext cx="4104454" cy="171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1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sz="3200" b="1" dirty="0"/>
              <a:t>Diagnóstico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00304"/>
              </p:ext>
            </p:extLst>
          </p:nvPr>
        </p:nvGraphicFramePr>
        <p:xfrm>
          <a:off x="899592" y="1383242"/>
          <a:ext cx="7272808" cy="3777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8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7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33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59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Caso sospechoso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Caso 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Caso</a:t>
                      </a:r>
                      <a:r>
                        <a:rPr lang="es-ES" baseline="0" dirty="0"/>
                        <a:t> </a:t>
                      </a:r>
                      <a:r>
                        <a:rPr lang="es-ES" dirty="0"/>
                        <a:t>confirmado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46">
                <a:tc>
                  <a:txBody>
                    <a:bodyPr/>
                    <a:lstStyle/>
                    <a:p>
                      <a:r>
                        <a:rPr lang="es-ES" dirty="0"/>
                        <a:t>Fiebre &lt;</a:t>
                      </a:r>
                      <a:r>
                        <a:rPr lang="es-ES" baseline="0" dirty="0"/>
                        <a:t> 7 días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646">
                <a:tc>
                  <a:txBody>
                    <a:bodyPr/>
                    <a:lstStyle/>
                    <a:p>
                      <a:r>
                        <a:rPr lang="es-ES" dirty="0"/>
                        <a:t>Síntomas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155">
                <a:tc>
                  <a:txBody>
                    <a:bodyPr/>
                    <a:lstStyle/>
                    <a:p>
                      <a:r>
                        <a:rPr lang="es-ES" dirty="0"/>
                        <a:t>Nexo Epidemiológico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0333">
                <a:tc>
                  <a:txBody>
                    <a:bodyPr/>
                    <a:lstStyle/>
                    <a:p>
                      <a:r>
                        <a:rPr lang="es-ES" dirty="0"/>
                        <a:t>Serología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igM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NS1</a:t>
                      </a:r>
                      <a:r>
                        <a:rPr lang="es-ES" sz="1400" b="1" baseline="0" dirty="0"/>
                        <a:t> +  S: 92% E: 98%</a:t>
                      </a:r>
                    </a:p>
                    <a:p>
                      <a:r>
                        <a:rPr lang="es-ES" sz="1400" b="1" baseline="0" dirty="0"/>
                        <a:t>IgM/IgG: S 94% E: 96%</a:t>
                      </a:r>
                    </a:p>
                    <a:p>
                      <a:r>
                        <a:rPr lang="es-ES" sz="1400" b="1" baseline="0" dirty="0"/>
                        <a:t>IgG  + </a:t>
                      </a:r>
                    </a:p>
                    <a:p>
                      <a:r>
                        <a:rPr lang="es-ES" sz="1400" b="1" baseline="0" dirty="0"/>
                        <a:t>PCR +</a:t>
                      </a:r>
                    </a:p>
                    <a:p>
                      <a:r>
                        <a:rPr lang="es-ES" sz="1400" b="1" baseline="0" dirty="0"/>
                        <a:t>Aislamiento viral +</a:t>
                      </a:r>
                      <a:endParaRPr lang="es-E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03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F77889-0DF4-43B4-8C24-1899468C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Diagnóstico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BD85F84C-49BE-48C2-BD87-0B665A14D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77" t="12167" r="36510" b="37510"/>
          <a:stretch/>
        </p:blipFill>
        <p:spPr>
          <a:xfrm>
            <a:off x="1691680" y="1057300"/>
            <a:ext cx="6192687" cy="38164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9C54911-CADB-46A4-AB4A-AE416B4F9BC8}"/>
              </a:ext>
            </a:extLst>
          </p:cNvPr>
          <p:cNvSpPr txBox="1"/>
          <p:nvPr/>
        </p:nvSpPr>
        <p:spPr>
          <a:xfrm>
            <a:off x="2438166" y="5007114"/>
            <a:ext cx="668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000" dirty="0" err="1"/>
              <a:t>Evaluation</a:t>
            </a:r>
            <a:r>
              <a:rPr lang="es-PY" sz="1000" dirty="0"/>
              <a:t> </a:t>
            </a:r>
            <a:r>
              <a:rPr lang="es-PY" sz="1000" dirty="0" err="1"/>
              <a:t>of</a:t>
            </a:r>
            <a:r>
              <a:rPr lang="es-PY" sz="1000" dirty="0"/>
              <a:t> a Dengue NS1 </a:t>
            </a:r>
            <a:r>
              <a:rPr lang="es-PY" sz="1000" dirty="0" err="1"/>
              <a:t>Antigen</a:t>
            </a:r>
            <a:r>
              <a:rPr lang="es-PY" sz="1000" dirty="0"/>
              <a:t> </a:t>
            </a:r>
            <a:r>
              <a:rPr lang="es-PY" sz="1000" dirty="0" err="1"/>
              <a:t>Detection</a:t>
            </a:r>
            <a:r>
              <a:rPr lang="es-PY" sz="1000" dirty="0"/>
              <a:t> </a:t>
            </a:r>
            <a:r>
              <a:rPr lang="es-PY" sz="1000" dirty="0" err="1"/>
              <a:t>Assay</a:t>
            </a:r>
            <a:r>
              <a:rPr lang="es-PY" sz="1000" dirty="0"/>
              <a:t> </a:t>
            </a:r>
            <a:r>
              <a:rPr lang="es-PY" sz="1000" dirty="0" err="1"/>
              <a:t>Sensitivity</a:t>
            </a:r>
            <a:r>
              <a:rPr lang="es-PY" sz="1000" dirty="0"/>
              <a:t> and </a:t>
            </a:r>
            <a:r>
              <a:rPr lang="es-PY" sz="1000" dirty="0" err="1"/>
              <a:t>Specificity</a:t>
            </a:r>
            <a:r>
              <a:rPr lang="es-PY" sz="1000" dirty="0"/>
              <a:t> </a:t>
            </a:r>
            <a:r>
              <a:rPr lang="es-PY" sz="1000" dirty="0" err="1"/>
              <a:t>for</a:t>
            </a:r>
            <a:r>
              <a:rPr lang="es-PY" sz="1000" dirty="0"/>
              <a:t> </a:t>
            </a:r>
            <a:r>
              <a:rPr lang="es-PY" sz="1000" dirty="0" err="1"/>
              <a:t>the</a:t>
            </a:r>
            <a:r>
              <a:rPr lang="es-PY" sz="1000" dirty="0"/>
              <a:t> Diagnosis </a:t>
            </a:r>
            <a:r>
              <a:rPr lang="es-PY" sz="1000" dirty="0" err="1"/>
              <a:t>of</a:t>
            </a:r>
            <a:r>
              <a:rPr lang="es-PY" sz="1000" dirty="0"/>
              <a:t> </a:t>
            </a:r>
            <a:r>
              <a:rPr lang="es-PY" sz="1000" dirty="0" err="1"/>
              <a:t>Acute</a:t>
            </a:r>
            <a:r>
              <a:rPr lang="es-PY" sz="1000" dirty="0"/>
              <a:t> Dengue Virus </a:t>
            </a:r>
            <a:r>
              <a:rPr lang="es-PY" sz="1000" dirty="0" err="1"/>
              <a:t>Infection</a:t>
            </a:r>
            <a:endParaRPr lang="es-PY" sz="1000" dirty="0"/>
          </a:p>
          <a:p>
            <a:pPr algn="just"/>
            <a:r>
              <a:rPr lang="es-PY" sz="1000" dirty="0"/>
              <a:t>Laura L. </a:t>
            </a:r>
            <a:r>
              <a:rPr lang="es-PY" sz="1000" dirty="0" err="1"/>
              <a:t>Hermann,Butsaya</a:t>
            </a:r>
            <a:r>
              <a:rPr lang="es-PY" sz="1000" dirty="0"/>
              <a:t> </a:t>
            </a:r>
            <a:r>
              <a:rPr lang="es-PY" sz="1000" dirty="0" err="1"/>
              <a:t>Thaisomboonsuk</a:t>
            </a:r>
            <a:r>
              <a:rPr lang="es-PY" sz="1000" dirty="0"/>
              <a:t>, 2 </a:t>
            </a:r>
            <a:r>
              <a:rPr lang="es-PY" sz="1000" dirty="0" err="1"/>
              <a:t>Yongyuth</a:t>
            </a:r>
            <a:r>
              <a:rPr lang="es-PY" sz="1000" dirty="0"/>
              <a:t> </a:t>
            </a:r>
            <a:r>
              <a:rPr lang="es-PY" sz="1000" dirty="0" err="1"/>
              <a:t>Poolpanichupatam</a:t>
            </a:r>
            <a:r>
              <a:rPr lang="es-PY" sz="1000" dirty="0"/>
              <a:t>, Richard G. </a:t>
            </a:r>
            <a:r>
              <a:rPr lang="es-PY" sz="1000" dirty="0" err="1"/>
              <a:t>Jarman</a:t>
            </a:r>
            <a:endParaRPr lang="es-PY" sz="1000" dirty="0"/>
          </a:p>
          <a:p>
            <a:pPr algn="just"/>
            <a:r>
              <a:rPr lang="en-US" sz="1000" dirty="0"/>
              <a:t>Published online 2014 Oct 2. </a:t>
            </a:r>
            <a:r>
              <a:rPr lang="en-US" sz="1000" dirty="0" err="1"/>
              <a:t>doi</a:t>
            </a:r>
            <a:r>
              <a:rPr lang="en-US" sz="1000" dirty="0"/>
              <a:t>: 10.1371/journal.pntd.0003193</a:t>
            </a:r>
            <a:endParaRPr lang="es-PY" sz="1000" dirty="0"/>
          </a:p>
        </p:txBody>
      </p:sp>
    </p:spTree>
    <p:extLst>
      <p:ext uri="{BB962C8B-B14F-4D97-AF65-F5344CB8AC3E}">
        <p14:creationId xmlns:p14="http://schemas.microsoft.com/office/powerpoint/2010/main" val="293702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552" y="921994"/>
            <a:ext cx="3888432" cy="4599801"/>
          </a:xfrm>
          <a:ln>
            <a:noFill/>
          </a:ln>
        </p:spPr>
        <p:txBody>
          <a:bodyPr>
            <a:noAutofit/>
          </a:bodyPr>
          <a:lstStyle/>
          <a:p>
            <a:pPr algn="just"/>
            <a:endParaRPr lang="es-ES" sz="1600" dirty="0"/>
          </a:p>
          <a:p>
            <a:pPr algn="just"/>
            <a:r>
              <a:rPr lang="es-ES" sz="1600" dirty="0"/>
              <a:t>En los primeros 5 días febriles se solicita la prueba NS1, si el resultado es positivo, confirma el diagnóstico.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Un </a:t>
            </a:r>
            <a:r>
              <a:rPr lang="es-ES" sz="1600" b="1" dirty="0">
                <a:solidFill>
                  <a:srgbClr val="7030A0"/>
                </a:solidFill>
              </a:rPr>
              <a:t>resultado negativo no lo descarta</a:t>
            </a:r>
            <a:r>
              <a:rPr lang="es-ES" sz="1600" dirty="0"/>
              <a:t>, por lo que todo ¨caso sospechoso¨ sin causa aparente debe tratarse como Dengue. 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Ante un resultado negativo de NS1, es mandatorio realizar Serología </a:t>
            </a:r>
            <a:r>
              <a:rPr lang="es-ES" sz="1600" dirty="0" err="1"/>
              <a:t>IgM</a:t>
            </a:r>
            <a:r>
              <a:rPr lang="es-ES" sz="1600" dirty="0"/>
              <a:t> - </a:t>
            </a:r>
            <a:r>
              <a:rPr lang="es-ES" sz="1600" dirty="0" err="1"/>
              <a:t>IgG</a:t>
            </a:r>
            <a:r>
              <a:rPr lang="es-ES" sz="1600" dirty="0"/>
              <a:t> a partir del séptimo día de fiebre.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33722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  <a:latin typeface="+mj-lt"/>
              </a:rPr>
              <a:t>Diagnóstico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5372"/>
            <a:ext cx="4476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0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9348"/>
            <a:ext cx="6408713" cy="332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69726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tx2"/>
                </a:solidFill>
                <a:latin typeface="+mj-lt"/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6796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27737A0-D7E0-4415-8E90-FD4F69E76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190500"/>
            <a:ext cx="2138628" cy="5532190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xmlns="" id="{506CE375-B39D-4C51-A858-F4A3833110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xmlns="" id="{64EA8B46-395C-41F6-BE09-548B108098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xmlns="" id="{BC7EDC6D-8B00-48D9-B8FD-9B5285FB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xmlns="" id="{DE4BD3C3-5C1B-4305-BFA1-9054820B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xmlns="" id="{4635ED79-E821-4CFD-9F97-D6137E5DCA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xmlns="" id="{92FD5F9A-0D1B-4304-AC95-EA6A4E70E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xmlns="" id="{E9BB96F9-6F99-413C-909E-6FCF017C1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xmlns="" id="{1CCAEE3F-DFD6-4F56-91DF-94C71526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xmlns="" id="{A9965128-6557-433B-B75B-BDF307311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xmlns="" id="{6ACA7D22-11B5-4768-B195-51BF6E7C1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xmlns="" id="{A10AD997-8BE7-4F95-8B7C-4E59DA1AC5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xmlns="" id="{DE270B5A-1647-4C9C-BA5F-6BC559F869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57D8AB18-1DD7-4D60-B9FA-190B47BB26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130"/>
            <a:ext cx="1767505" cy="5710914"/>
            <a:chOff x="6627813" y="195610"/>
            <a:chExt cx="1952625" cy="5678141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xmlns="" id="{AE3C8994-22F6-4B7D-B50B-80ECD1E2AF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xmlns="" id="{DDCDE2FF-5BFC-4807-AB1E-D6928F8F46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xmlns="" id="{63EF93F1-6EAF-4409-A623-76533740E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xmlns="" id="{ED3B5256-3F5C-4FDE-8A9A-5A124E92B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xmlns="" id="{ED5D4282-BFB9-4BFC-A20D-18E1C4EEA6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xmlns="" id="{3E6394EB-0752-433A-BA70-AF42B45F17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xmlns="" id="{DF27BE5F-DA8D-4260-9D0D-69E9CE1469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xmlns="" id="{9A6E5CBE-AE54-40B7-9A00-E3975FEAC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xmlns="" id="{6C307890-5461-4D51-ADA6-A3DA6D35B8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xmlns="" id="{3F9B7E4B-6412-4B97-AD48-30B1F61F3B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xmlns="" id="{D345D359-869B-4305-B7D7-0B5C4FDEC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xmlns="" id="{2F688B27-AEB8-45BD-9597-78A97EE0D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4EB21FA6-8B6A-4699-8408-91E699800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xmlns="" id="{664D6319-AE80-458F-A2C6-1F0351266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3141" y="595312"/>
            <a:ext cx="1191394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655"/>
            <a:ext cx="3464657" cy="571169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81473" y="258357"/>
            <a:ext cx="2737709" cy="1049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</a:rPr>
              <a:t>Concepto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63473" y="1440193"/>
            <a:ext cx="2737709" cy="3997426"/>
          </a:xfrm>
        </p:spPr>
        <p:txBody>
          <a:bodyPr vert="horz" lIns="91440" tIns="45720" rIns="91440" bIns="45720" rtlCol="0">
            <a:normAutofit/>
          </a:bodyPr>
          <a:lstStyle/>
          <a:p>
            <a:pPr algn="just" defTabSz="457200">
              <a:spcBef>
                <a:spcPts val="1000"/>
              </a:spcBef>
              <a:buClr>
                <a:srgbClr val="E9EF2B"/>
              </a:buClr>
            </a:pPr>
            <a:r>
              <a:rPr lang="en-US" sz="1600" dirty="0"/>
              <a:t>Dengue: </a:t>
            </a:r>
            <a:r>
              <a:rPr lang="en-US" sz="1600" dirty="0" err="1"/>
              <a:t>enfermedad</a:t>
            </a:r>
            <a:r>
              <a:rPr lang="en-US" sz="1600" dirty="0"/>
              <a:t> viral </a:t>
            </a:r>
            <a:r>
              <a:rPr lang="en-US" sz="1600" dirty="0" err="1"/>
              <a:t>aguda</a:t>
            </a:r>
            <a:r>
              <a:rPr lang="en-US" sz="1600" dirty="0"/>
              <a:t>, </a:t>
            </a:r>
            <a:r>
              <a:rPr lang="en-US" sz="1600" dirty="0" err="1"/>
              <a:t>endemo-epidémica</a:t>
            </a:r>
            <a:r>
              <a:rPr lang="en-US" sz="1600" dirty="0"/>
              <a:t>.</a:t>
            </a:r>
          </a:p>
          <a:p>
            <a:pPr algn="just" defTabSz="457200">
              <a:spcBef>
                <a:spcPts val="1000"/>
              </a:spcBef>
              <a:buClr>
                <a:srgbClr val="E9EF2B"/>
              </a:buClr>
            </a:pPr>
            <a:endParaRPr lang="en-US" sz="1600" dirty="0"/>
          </a:p>
          <a:p>
            <a:pPr algn="just" defTabSz="457200">
              <a:spcBef>
                <a:spcPts val="1000"/>
              </a:spcBef>
              <a:buClr>
                <a:srgbClr val="E9EF2B"/>
              </a:buClr>
            </a:pPr>
            <a:r>
              <a:rPr lang="en-US" sz="1600" dirty="0" err="1"/>
              <a:t>Transmitida</a:t>
            </a:r>
            <a:r>
              <a:rPr lang="en-US" sz="1600" dirty="0"/>
              <a:t> por el mosquito </a:t>
            </a:r>
            <a:r>
              <a:rPr lang="en-US" sz="1600" i="1" dirty="0"/>
              <a:t>Aedes aegypti.</a:t>
            </a:r>
          </a:p>
          <a:p>
            <a:pPr algn="just" defTabSz="457200">
              <a:spcBef>
                <a:spcPts val="1000"/>
              </a:spcBef>
              <a:buClr>
                <a:srgbClr val="E9EF2B"/>
              </a:buClr>
            </a:pPr>
            <a:endParaRPr lang="en-US" sz="1600" i="1" dirty="0"/>
          </a:p>
          <a:p>
            <a:pPr algn="just" defTabSz="457200">
              <a:spcBef>
                <a:spcPts val="1000"/>
              </a:spcBef>
              <a:buClr>
                <a:srgbClr val="E9EF2B"/>
              </a:buClr>
            </a:pPr>
            <a:r>
              <a:rPr lang="es-MX" sz="1600" dirty="0"/>
              <a:t>La detección oportuna y la asistencia médica adecuada disminuyen la mortalidad &lt; del 1%.</a:t>
            </a:r>
            <a:endParaRPr lang="en-US" sz="1600" dirty="0"/>
          </a:p>
          <a:p>
            <a:pPr defTabSz="457200">
              <a:spcBef>
                <a:spcPts val="1000"/>
              </a:spcBef>
              <a:buClr>
                <a:srgbClr val="E9EF2B"/>
              </a:buClr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5" b="-3"/>
          <a:stretch/>
        </p:blipFill>
        <p:spPr bwMode="auto">
          <a:xfrm rot="5400000">
            <a:off x="3446828" y="17828"/>
            <a:ext cx="5715000" cy="56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713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2820"/>
            <a:ext cx="7620000" cy="952500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Diagnósticos diferenciales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07067"/>
              </p:ext>
            </p:extLst>
          </p:nvPr>
        </p:nvGraphicFramePr>
        <p:xfrm>
          <a:off x="755576" y="1129312"/>
          <a:ext cx="7104112" cy="43796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3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8529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/>
                        <a:t>Síndrome tipo influenza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b="0" dirty="0"/>
                        <a:t>Influenza, sarampión, </a:t>
                      </a:r>
                      <a:r>
                        <a:rPr lang="es-ES" sz="1600" b="0" dirty="0" err="1"/>
                        <a:t>mononucleosis</a:t>
                      </a:r>
                      <a:r>
                        <a:rPr lang="es-ES" sz="1600" b="0" dirty="0"/>
                        <a:t>, </a:t>
                      </a:r>
                    </a:p>
                    <a:p>
                      <a:pPr algn="just"/>
                      <a:r>
                        <a:rPr lang="es-ES" sz="1600" b="0" dirty="0" err="1"/>
                        <a:t>Sx</a:t>
                      </a:r>
                      <a:r>
                        <a:rPr lang="es-ES" sz="1600" b="0" dirty="0"/>
                        <a:t>. retroviral</a:t>
                      </a:r>
                      <a:r>
                        <a:rPr lang="es-ES" sz="1600" b="0" baseline="0" dirty="0"/>
                        <a:t> agudo.</a:t>
                      </a:r>
                      <a:endParaRPr lang="es-ES" sz="1600" b="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529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/>
                        <a:t>Enfermedades</a:t>
                      </a:r>
                      <a:r>
                        <a:rPr lang="es-ES" sz="1800" b="1" baseline="0" dirty="0"/>
                        <a:t> exantemáticas</a:t>
                      </a:r>
                      <a:endParaRPr lang="es-ES" sz="18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Rubeola, sarampión, escarlatina, meningitis</a:t>
                      </a:r>
                      <a:r>
                        <a:rPr lang="es-ES" sz="1600" baseline="0" dirty="0"/>
                        <a:t>, </a:t>
                      </a:r>
                      <a:r>
                        <a:rPr lang="es-ES" sz="1600" baseline="0" dirty="0">
                          <a:solidFill>
                            <a:srgbClr val="FF0000"/>
                          </a:solidFill>
                        </a:rPr>
                        <a:t>alergia a drogas.</a:t>
                      </a:r>
                      <a:endParaRPr lang="es-E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689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/>
                        <a:t>Enfermedades diarreicas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Rotavirus, otras.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689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 err="1"/>
                        <a:t>Enf</a:t>
                      </a:r>
                      <a:r>
                        <a:rPr lang="es-ES" sz="1800" b="1" dirty="0"/>
                        <a:t>.</a:t>
                      </a:r>
                      <a:r>
                        <a:rPr lang="es-ES" sz="1800" b="1" baseline="0" dirty="0"/>
                        <a:t> con afectación neurológica</a:t>
                      </a:r>
                      <a:endParaRPr lang="es-ES" sz="18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Meningoencefalitis/GB/mielitis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805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/>
                        <a:t>Infecciosas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GEA, malaria,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baseline="0" dirty="0" err="1"/>
                        <a:t>leptospirosis</a:t>
                      </a:r>
                      <a:r>
                        <a:rPr lang="es-ES" sz="1600" baseline="0" dirty="0"/>
                        <a:t>, fiebre tifoidea,  VIH, sepsis bacteriana, hepatitis virales,</a:t>
                      </a:r>
                      <a:endParaRPr lang="es-ES" sz="16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689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/>
                        <a:t>Neoplasias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err="1"/>
                        <a:t>Leucosis</a:t>
                      </a:r>
                      <a:endParaRPr lang="es-ES" sz="16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8529">
                <a:tc>
                  <a:txBody>
                    <a:bodyPr/>
                    <a:lstStyle/>
                    <a:p>
                      <a:pPr algn="just"/>
                      <a:r>
                        <a:rPr lang="es-ES" sz="1800" b="1" dirty="0"/>
                        <a:t>Otras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/>
                        <a:t>Cuadros</a:t>
                      </a:r>
                      <a:r>
                        <a:rPr lang="es-ES" sz="1600" baseline="0" dirty="0"/>
                        <a:t> abdominales médicos y quirúrgicos.</a:t>
                      </a:r>
                      <a:endParaRPr lang="es-ES" sz="16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7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418361"/>
              </p:ext>
            </p:extLst>
          </p:nvPr>
        </p:nvGraphicFramePr>
        <p:xfrm>
          <a:off x="611561" y="217207"/>
          <a:ext cx="8064895" cy="52251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69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1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9699">
                <a:tc>
                  <a:txBody>
                    <a:bodyPr/>
                    <a:lstStyle/>
                    <a:p>
                      <a:r>
                        <a:rPr lang="es-ES" sz="1600" b="1" dirty="0"/>
                        <a:t>Signos/síntomas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Dengue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Zika</a:t>
                      </a:r>
                      <a:endParaRPr lang="es-ES" sz="16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Chikungunya</a:t>
                      </a:r>
                      <a:endParaRPr lang="es-ES" sz="16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277">
                <a:tc>
                  <a:txBody>
                    <a:bodyPr/>
                    <a:lstStyle/>
                    <a:p>
                      <a:r>
                        <a:rPr lang="es-ES" sz="1200" b="1" dirty="0"/>
                        <a:t>Fiebre (duración)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&gt;38º</a:t>
                      </a:r>
                    </a:p>
                    <a:p>
                      <a:r>
                        <a:rPr lang="es-ES" sz="1200" dirty="0"/>
                        <a:t>4</a:t>
                      </a:r>
                      <a:r>
                        <a:rPr lang="es-ES" sz="1200" baseline="0" dirty="0"/>
                        <a:t> a 7 días</a:t>
                      </a:r>
                      <a:endParaRPr lang="es-E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Afebril</a:t>
                      </a:r>
                      <a:r>
                        <a:rPr lang="es-ES" sz="1200" dirty="0"/>
                        <a:t> o fiebre =38º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&gt;38º</a:t>
                      </a:r>
                    </a:p>
                    <a:p>
                      <a:r>
                        <a:rPr lang="es-ES" sz="1200" dirty="0"/>
                        <a:t>(2</a:t>
                      </a:r>
                      <a:r>
                        <a:rPr lang="es-ES" sz="1200" baseline="0" dirty="0"/>
                        <a:t> a 3 días)</a:t>
                      </a:r>
                      <a:endParaRPr lang="es-ES" sz="12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999">
                <a:tc>
                  <a:txBody>
                    <a:bodyPr/>
                    <a:lstStyle/>
                    <a:p>
                      <a:r>
                        <a:rPr lang="es-ES" sz="1200" b="1" dirty="0"/>
                        <a:t>Exantema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baseline="0" dirty="0"/>
                        <a:t>4º día</a:t>
                      </a:r>
                    </a:p>
                    <a:p>
                      <a:r>
                        <a:rPr lang="es-ES" sz="1200" baseline="0" dirty="0"/>
                        <a:t>50% de los casos</a:t>
                      </a:r>
                      <a:endParaRPr lang="es-ES" sz="1200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1º</a:t>
                      </a:r>
                      <a:r>
                        <a:rPr lang="es-ES" sz="1400" b="1" baseline="0" dirty="0"/>
                        <a:t> o 2º </a:t>
                      </a:r>
                      <a:r>
                        <a:rPr lang="es-ES" sz="1400" b="1" baseline="0" dirty="0" err="1"/>
                        <a:t>dia</a:t>
                      </a:r>
                      <a:endParaRPr lang="es-ES" sz="1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baseline="0" dirty="0"/>
                        <a:t>2º a 5º día.</a:t>
                      </a:r>
                    </a:p>
                    <a:p>
                      <a:r>
                        <a:rPr lang="es-ES" sz="1200" baseline="0" dirty="0"/>
                        <a:t>50 % de los casos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r>
                        <a:rPr lang="es-ES" sz="1200" b="1" dirty="0"/>
                        <a:t>Mialgia (frecuencia)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+++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+++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+++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s-ES" sz="1200" b="1" dirty="0"/>
                        <a:t>Dolor articular</a:t>
                      </a:r>
                      <a:r>
                        <a:rPr lang="es-ES" sz="1200" b="1" baseline="0" dirty="0"/>
                        <a:t> (</a:t>
                      </a:r>
                      <a:r>
                        <a:rPr lang="es-ES" sz="1200" b="1" baseline="0" dirty="0" err="1"/>
                        <a:t>frec</a:t>
                      </a:r>
                      <a:r>
                        <a:rPr lang="es-ES" sz="1200" b="1" baseline="0" dirty="0"/>
                        <a:t>)</a:t>
                      </a:r>
                      <a:endParaRPr lang="es-ES" sz="12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+++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+++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+++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832">
                <a:tc>
                  <a:txBody>
                    <a:bodyPr/>
                    <a:lstStyle/>
                    <a:p>
                      <a:r>
                        <a:rPr lang="es-ES" sz="1200" b="1" dirty="0"/>
                        <a:t>Intensidad del dolor articular</a:t>
                      </a:r>
                      <a:r>
                        <a:rPr lang="es-ES" sz="1200" b="1" baseline="0" dirty="0"/>
                        <a:t> </a:t>
                      </a:r>
                      <a:endParaRPr lang="es-ES" sz="12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Leve/moderado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Leve/moderado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Intenso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277">
                <a:tc>
                  <a:txBody>
                    <a:bodyPr/>
                    <a:lstStyle/>
                    <a:p>
                      <a:pPr algn="just"/>
                      <a:r>
                        <a:rPr lang="es-ES" sz="1200" b="1" dirty="0"/>
                        <a:t>Artritis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raro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Frecuente y de leve intensidad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Frecuente y de  moderado a intenso.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r>
                        <a:rPr lang="es-ES" sz="1200" b="1" dirty="0"/>
                        <a:t>Conjuntivitis 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raro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50-90% de los casos</a:t>
                      </a:r>
                      <a:endParaRPr lang="es-ES" sz="12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30%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699">
                <a:tc>
                  <a:txBody>
                    <a:bodyPr/>
                    <a:lstStyle/>
                    <a:p>
                      <a:r>
                        <a:rPr lang="es-ES" sz="1200" b="1" dirty="0"/>
                        <a:t>Cefalea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+++</a:t>
                      </a:r>
                      <a:endParaRPr lang="es-ES" sz="12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++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r>
                        <a:rPr lang="es-ES" sz="1200" b="1" dirty="0"/>
                        <a:t>Picazón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leve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Moderada/intenso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leve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r>
                        <a:rPr lang="es-ES" sz="1200" b="1" dirty="0"/>
                        <a:t>Adenomegalias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leve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intenso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moderado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360">
                <a:tc>
                  <a:txBody>
                    <a:bodyPr/>
                    <a:lstStyle/>
                    <a:p>
                      <a:r>
                        <a:rPr lang="es-ES" sz="1200" b="1" dirty="0"/>
                        <a:t>Discrasia sanguínea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moderado</a:t>
                      </a:r>
                      <a:endParaRPr lang="es-ES" sz="12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ausente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leve</a:t>
                      </a:r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2277">
                <a:tc>
                  <a:txBody>
                    <a:bodyPr/>
                    <a:lstStyle/>
                    <a:p>
                      <a:r>
                        <a:rPr lang="es-ES" sz="1200" b="1" dirty="0"/>
                        <a:t>Deterioro neurológico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raro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Más frecuente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raro</a:t>
                      </a:r>
                      <a:r>
                        <a:rPr lang="es-ES" sz="1200" baseline="0" dirty="0"/>
                        <a:t> </a:t>
                      </a:r>
                      <a:endParaRPr lang="es-ES" sz="1200" dirty="0"/>
                    </a:p>
                  </a:txBody>
                  <a:tcPr marT="38100" marB="3810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15816" y="5442326"/>
            <a:ext cx="6264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Adaptado del grupo MERG. Universidad de Pernambuco 2015 </a:t>
            </a:r>
          </a:p>
        </p:txBody>
      </p:sp>
    </p:spTree>
    <p:extLst>
      <p:ext uri="{BB962C8B-B14F-4D97-AF65-F5344CB8AC3E}">
        <p14:creationId xmlns:p14="http://schemas.microsoft.com/office/powerpoint/2010/main" val="4142078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Manejo Inicial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es-ES" sz="2000" dirty="0"/>
          </a:p>
          <a:p>
            <a:pPr algn="just"/>
            <a:r>
              <a:rPr lang="es-ES" sz="2000" dirty="0"/>
              <a:t>Diagnóstico, evaluación y clasificación de la fase de la enfermedad.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Pruebas serológicas según disponibilidad y acorde al tiempo de la enfermedad.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Tratamiento según las manifestaciones y signos de alarma.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Notificación inmediata de la enfermedad.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2624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AF9FBEF2-96BB-4565-AA9C-65259F08C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347407"/>
              </p:ext>
            </p:extLst>
          </p:nvPr>
        </p:nvGraphicFramePr>
        <p:xfrm>
          <a:off x="899593" y="265212"/>
          <a:ext cx="7728866" cy="53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173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49002"/>
            <a:ext cx="6529536" cy="952500"/>
          </a:xfrm>
        </p:spPr>
        <p:txBody>
          <a:bodyPr>
            <a:noAutofit/>
          </a:bodyPr>
          <a:lstStyle/>
          <a:p>
            <a:r>
              <a:rPr lang="es-ES" sz="2400" b="1" dirty="0"/>
              <a:t>Grupo A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dirty="0"/>
              <a:t>Dengue sin signos de alarma</a:t>
            </a:r>
            <a:br>
              <a:rPr lang="es-ES" sz="2400" b="1" dirty="0"/>
            </a:br>
            <a:r>
              <a:rPr lang="es-ES" sz="2400" b="1" dirty="0"/>
              <a:t>Tratamiento ambulatorio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9348"/>
            <a:ext cx="7200800" cy="360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/>
              <a:t>1</a:t>
            </a:r>
            <a:r>
              <a:rPr lang="es-ES" sz="2000" dirty="0"/>
              <a:t>. Reposo en cama</a:t>
            </a:r>
          </a:p>
          <a:p>
            <a:pPr marL="0" indent="0" algn="just">
              <a:buNone/>
            </a:pPr>
            <a:r>
              <a:rPr lang="es-ES" sz="2000" dirty="0"/>
              <a:t>2. Líquidos</a:t>
            </a:r>
          </a:p>
          <a:p>
            <a:pPr marL="0" indent="0" algn="just">
              <a:buNone/>
            </a:pPr>
            <a:r>
              <a:rPr lang="es-ES" sz="2000" dirty="0"/>
              <a:t>3. Tratamiento sintomático de la fiebre y el dolor.</a:t>
            </a:r>
          </a:p>
          <a:p>
            <a:pPr marL="0" indent="0" algn="just">
              <a:buNone/>
            </a:pPr>
            <a:endParaRPr lang="es-ES" sz="2000" dirty="0"/>
          </a:p>
          <a:p>
            <a:pPr indent="-342900" algn="just"/>
            <a:r>
              <a:rPr lang="es-ES" sz="2000" b="1" dirty="0">
                <a:solidFill>
                  <a:srgbClr val="FF0000"/>
                </a:solidFill>
              </a:rPr>
              <a:t>Regresar a Urgencias si se presenta signos de alarma</a:t>
            </a:r>
          </a:p>
          <a:p>
            <a:pPr indent="-342900" algn="just"/>
            <a:endParaRPr lang="es-ES" sz="2000" dirty="0">
              <a:solidFill>
                <a:srgbClr val="FF0000"/>
              </a:solidFill>
            </a:endParaRPr>
          </a:p>
          <a:p>
            <a:pPr indent="-342900" algn="just"/>
            <a:r>
              <a:rPr lang="es-ES" sz="2000" dirty="0"/>
              <a:t>Evaluación diaria</a:t>
            </a:r>
          </a:p>
          <a:p>
            <a:pPr indent="-342900" algn="just"/>
            <a:endParaRPr lang="es-ES" sz="2000" dirty="0"/>
          </a:p>
          <a:p>
            <a:pPr indent="-342900" algn="just"/>
            <a:r>
              <a:rPr lang="es-ES" sz="2000" dirty="0"/>
              <a:t>Hemograma cada 48hs, hasta 48hs después de la apirexia</a:t>
            </a:r>
          </a:p>
          <a:p>
            <a:pPr indent="-342900" algn="just"/>
            <a:endParaRPr lang="es-ES" sz="2000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077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8075240" cy="4320480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algn="just"/>
            <a:endParaRPr lang="es-ES" dirty="0"/>
          </a:p>
          <a:p>
            <a:pPr algn="just"/>
            <a:r>
              <a:rPr lang="es-ES" sz="3400" dirty="0"/>
              <a:t>El paciente debe ser internado en un Hospital Distrital, Regional o de Referencia</a:t>
            </a:r>
          </a:p>
          <a:p>
            <a:pPr algn="just"/>
            <a:endParaRPr lang="es-ES" sz="3400" dirty="0"/>
          </a:p>
          <a:p>
            <a:pPr algn="just"/>
            <a:r>
              <a:rPr lang="es-ES" sz="3400" dirty="0"/>
              <a:t>Hospitalizar en sala de observación</a:t>
            </a:r>
          </a:p>
          <a:p>
            <a:pPr algn="just"/>
            <a:endParaRPr lang="es-ES" sz="3400" dirty="0"/>
          </a:p>
          <a:p>
            <a:pPr algn="just"/>
            <a:r>
              <a:rPr lang="es-ES" sz="3400" dirty="0"/>
              <a:t>Si no tolera la vía oral, hidratar por vía IV a dosis mantenimiento, excepto si está deshidratado.</a:t>
            </a:r>
          </a:p>
          <a:p>
            <a:pPr algn="just"/>
            <a:endParaRPr lang="es-ES" sz="3400" dirty="0"/>
          </a:p>
          <a:p>
            <a:pPr algn="just"/>
            <a:r>
              <a:rPr lang="es-ES" sz="3400" dirty="0"/>
              <a:t>Re-evaluar de acuerdo a evolución clínica.</a:t>
            </a:r>
          </a:p>
          <a:p>
            <a:pPr algn="just"/>
            <a:endParaRPr lang="es-ES" sz="3400" dirty="0"/>
          </a:p>
          <a:p>
            <a:pPr algn="just"/>
            <a:endParaRPr lang="es-ES" sz="3400" dirty="0"/>
          </a:p>
          <a:p>
            <a:pPr algn="just"/>
            <a:r>
              <a:rPr lang="es-ES" sz="3400" dirty="0"/>
              <a:t>Sí durante la re-evaluación se detectan signos de alarma pasa a Grupo B2.</a:t>
            </a:r>
          </a:p>
          <a:p>
            <a:pPr algn="just"/>
            <a:endParaRPr lang="es-ES" sz="3400" dirty="0"/>
          </a:p>
          <a:p>
            <a:pPr algn="just"/>
            <a:r>
              <a:rPr lang="es-ES" sz="3400" dirty="0"/>
              <a:t>Estabilizar al paciente, en el lugar del diagnóstico y durante el traslado.</a:t>
            </a:r>
          </a:p>
          <a:p>
            <a:pPr algn="just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33722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  <a:latin typeface="+mj-lt"/>
              </a:rPr>
              <a:t>B1 Dengue con comorbilidad, sin signos de alarma</a:t>
            </a:r>
            <a:br>
              <a:rPr lang="es-ES" sz="2000" b="1" dirty="0">
                <a:solidFill>
                  <a:schemeClr val="tx2"/>
                </a:solidFill>
                <a:latin typeface="+mj-lt"/>
              </a:rPr>
            </a:br>
            <a:endParaRPr lang="es-ES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245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43608" y="1473696"/>
            <a:ext cx="7560840" cy="390408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3000" dirty="0"/>
              <a:t>Laboratorio completo antes de HP</a:t>
            </a:r>
          </a:p>
          <a:p>
            <a:pPr algn="just"/>
            <a:endParaRPr lang="es-ES" sz="3000" dirty="0"/>
          </a:p>
          <a:p>
            <a:pPr algn="just"/>
            <a:r>
              <a:rPr lang="es-ES" sz="3000" dirty="0" err="1"/>
              <a:t>Oxígenoterapia</a:t>
            </a:r>
            <a:r>
              <a:rPr lang="es-ES" sz="3000" dirty="0"/>
              <a:t> según requerimiento</a:t>
            </a:r>
          </a:p>
          <a:p>
            <a:pPr algn="just"/>
            <a:endParaRPr lang="es-ES" sz="3000" dirty="0"/>
          </a:p>
          <a:p>
            <a:pPr algn="just"/>
            <a:r>
              <a:rPr lang="es-ES" sz="3000" dirty="0"/>
              <a:t>Administre líquidos IV: Lactato de </a:t>
            </a:r>
            <a:r>
              <a:rPr lang="es-ES" sz="3000" dirty="0" err="1"/>
              <a:t>Ringer</a:t>
            </a:r>
            <a:r>
              <a:rPr lang="es-ES" sz="3000" dirty="0"/>
              <a:t> o Solución Salina Isotónica: pasar una carga de 10 ml/kg/hora por 2 horas. </a:t>
            </a:r>
          </a:p>
          <a:p>
            <a:pPr marL="114300" indent="0" algn="just">
              <a:buNone/>
            </a:pPr>
            <a:r>
              <a:rPr lang="es-ES" sz="3000" b="1" dirty="0">
                <a:solidFill>
                  <a:srgbClr val="7030A0"/>
                </a:solidFill>
              </a:rPr>
              <a:t>      </a:t>
            </a:r>
            <a:r>
              <a:rPr lang="es-ES" sz="3000" b="1" dirty="0">
                <a:solidFill>
                  <a:schemeClr val="tx2"/>
                </a:solidFill>
              </a:rPr>
              <a:t>RE-EVALUAR.</a:t>
            </a:r>
          </a:p>
          <a:p>
            <a:pPr marL="114300" indent="0" algn="just">
              <a:buNone/>
            </a:pPr>
            <a:endParaRPr lang="es-ES" sz="3000" b="1" dirty="0">
              <a:solidFill>
                <a:srgbClr val="7030A0"/>
              </a:solidFill>
            </a:endParaRPr>
          </a:p>
          <a:p>
            <a:pPr marL="114300" indent="0" algn="just">
              <a:buNone/>
            </a:pPr>
            <a:endParaRPr lang="es-ES" b="1" dirty="0"/>
          </a:p>
          <a:p>
            <a:pPr algn="just"/>
            <a:endParaRPr lang="es-ES" b="1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43608" y="3372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tx2"/>
                </a:solidFill>
              </a:rPr>
              <a:t>B2. Dengue con signos de alarma y signos iniciales de shock compensado</a:t>
            </a:r>
          </a:p>
        </p:txBody>
      </p:sp>
    </p:spTree>
    <p:extLst>
      <p:ext uri="{BB962C8B-B14F-4D97-AF65-F5344CB8AC3E}">
        <p14:creationId xmlns:p14="http://schemas.microsoft.com/office/powerpoint/2010/main" val="2835696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7425AAC-2AF6-4646-B4C9-B5C2EFC7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115" y="121196"/>
            <a:ext cx="7440835" cy="1067408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/>
              <a:t>B2. Dengue con signos de alarma y signos iniciales de shock compensado</a:t>
            </a:r>
            <a:br>
              <a:rPr lang="es-MX" sz="2400" b="1" dirty="0"/>
            </a:br>
            <a:endParaRPr lang="es-PY" sz="2400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659085A-A480-416F-A3E2-99E04167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45332"/>
            <a:ext cx="7512843" cy="358068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2000" dirty="0"/>
              <a:t>Sí el paciente se estabiliza, seguir con HP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-- 7 ml/</a:t>
            </a:r>
            <a:r>
              <a:rPr lang="es-MX" sz="2000" dirty="0" err="1"/>
              <a:t>kp</a:t>
            </a:r>
            <a:r>
              <a:rPr lang="es-MX" sz="2000" dirty="0"/>
              <a:t>/hora (≤15 kg) o 5 ml/</a:t>
            </a:r>
            <a:r>
              <a:rPr lang="es-MX" sz="2000" dirty="0" err="1"/>
              <a:t>kp</a:t>
            </a:r>
            <a:r>
              <a:rPr lang="es-MX" sz="2000" dirty="0"/>
              <a:t>/hora (&gt;15 kg) por 2 horas</a:t>
            </a:r>
          </a:p>
          <a:p>
            <a:pPr algn="just"/>
            <a:r>
              <a:rPr lang="es-MX" sz="2000" dirty="0"/>
              <a:t>-- 5 ml/</a:t>
            </a:r>
            <a:r>
              <a:rPr lang="es-MX" sz="2000" dirty="0" err="1"/>
              <a:t>kp</a:t>
            </a:r>
            <a:r>
              <a:rPr lang="es-MX" sz="2000" dirty="0"/>
              <a:t>/hora (≤15 kg) o 3 ml/</a:t>
            </a:r>
            <a:r>
              <a:rPr lang="es-MX" sz="2000" dirty="0" err="1"/>
              <a:t>kp</a:t>
            </a:r>
            <a:r>
              <a:rPr lang="es-MX" sz="2000" dirty="0"/>
              <a:t>/hora (&gt;15 kg) por 2 horas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• Obtener un 2do hematocrito (en el paciente estable a las 6 </a:t>
            </a:r>
            <a:r>
              <a:rPr lang="es-MX" sz="2000" dirty="0" err="1"/>
              <a:t>hs</a:t>
            </a:r>
            <a:r>
              <a:rPr lang="es-MX" sz="2000" dirty="0"/>
              <a:t> y si no se constata mejoría luego a las 2 horas):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-- </a:t>
            </a:r>
            <a:r>
              <a:rPr lang="es-MX" sz="2000" dirty="0" err="1"/>
              <a:t>Hto</a:t>
            </a:r>
            <a:r>
              <a:rPr lang="es-MX" sz="2000" dirty="0"/>
              <a:t> igual o en descenso: Hidratación de mantenimiento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-- </a:t>
            </a:r>
            <a:r>
              <a:rPr lang="es-MX" sz="2000" dirty="0" err="1"/>
              <a:t>Hto</a:t>
            </a:r>
            <a:r>
              <a:rPr lang="es-MX" sz="2000" dirty="0"/>
              <a:t> en ascenso: Nueva carga de Suero Fisiológico a 10ml/</a:t>
            </a:r>
            <a:r>
              <a:rPr lang="es-MX" sz="2000" dirty="0" err="1"/>
              <a:t>kp</a:t>
            </a:r>
            <a:r>
              <a:rPr lang="es-MX" sz="2000" dirty="0"/>
              <a:t> en una hora</a:t>
            </a:r>
          </a:p>
          <a:p>
            <a:pPr algn="just"/>
            <a:endParaRPr lang="es-MX" sz="2000" dirty="0"/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2771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¿Transfusión?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33364"/>
            <a:ext cx="3657600" cy="3472036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Grupos A y B</a:t>
            </a:r>
            <a:r>
              <a:rPr lang="es-ES" dirty="0"/>
              <a:t>: </a:t>
            </a:r>
          </a:p>
          <a:p>
            <a:pPr marL="0" indent="0" algn="just">
              <a:buNone/>
            </a:pPr>
            <a:r>
              <a:rPr lang="es-ES" sz="2000" dirty="0"/>
              <a:t>La trombocitopenia no es</a:t>
            </a:r>
          </a:p>
          <a:p>
            <a:pPr marL="0" indent="0" algn="just">
              <a:buNone/>
            </a:pPr>
            <a:r>
              <a:rPr lang="es-ES" sz="2000" dirty="0"/>
              <a:t> necesariamente un factor</a:t>
            </a:r>
          </a:p>
          <a:p>
            <a:pPr marL="0" indent="0" algn="just">
              <a:buNone/>
            </a:pPr>
            <a:r>
              <a:rPr lang="es-ES" sz="2000" dirty="0"/>
              <a:t> predictor de sangrado, por</a:t>
            </a:r>
          </a:p>
          <a:p>
            <a:pPr marL="0" indent="0" algn="just">
              <a:buNone/>
            </a:pPr>
            <a:r>
              <a:rPr lang="es-ES" sz="2000" dirty="0"/>
              <a:t> lo que no está indicado el</a:t>
            </a:r>
          </a:p>
          <a:p>
            <a:pPr marL="0" indent="0" algn="just">
              <a:buNone/>
            </a:pPr>
            <a:r>
              <a:rPr lang="es-ES" sz="2000" dirty="0"/>
              <a:t> uso profiláctico de</a:t>
            </a:r>
          </a:p>
          <a:p>
            <a:pPr marL="0" indent="0" algn="just">
              <a:buNone/>
            </a:pPr>
            <a:r>
              <a:rPr lang="es-ES" sz="2000" dirty="0"/>
              <a:t> plaquetas.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5292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19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3" y="265212"/>
            <a:ext cx="6480720" cy="1322288"/>
          </a:xfrm>
        </p:spPr>
        <p:txBody>
          <a:bodyPr/>
          <a:lstStyle/>
          <a:p>
            <a:pPr algn="ctr"/>
            <a:r>
              <a:rPr lang="es-ES" sz="2000" b="1" dirty="0"/>
              <a:t>Grupo  C</a:t>
            </a:r>
            <a:br>
              <a:rPr lang="es-ES" sz="2000" b="1" dirty="0"/>
            </a:br>
            <a:r>
              <a:rPr lang="es-ES" sz="2000" b="1" dirty="0"/>
              <a:t>Dengue Grave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7340"/>
            <a:ext cx="3741534" cy="368806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Hospitalización en UTI.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Tener en reserva Glóbulos Rojos Concentrados (GRC), Plaquetas y Plasma Fresco Congelado (PFC).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Balance hidroelectrolítico a horario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Oxígeno a alto flujo.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HP con solución salina 20 ml/kg/bolo (en 3 a 5 minutos), puede repetirse c/20 minutos hasta un volumen de 60 ml/kg/h.</a:t>
            </a:r>
          </a:p>
          <a:p>
            <a:pPr algn="just"/>
            <a:endParaRPr lang="es-ES" dirty="0"/>
          </a:p>
          <a:p>
            <a:pPr marL="114300" indent="0" algn="just">
              <a:buNone/>
            </a:pPr>
            <a:endParaRPr lang="es-ES" dirty="0"/>
          </a:p>
          <a:p>
            <a:pPr algn="just"/>
            <a:endParaRPr lang="es-ES" dirty="0"/>
          </a:p>
          <a:p>
            <a:pPr marL="114300" indent="0" algn="just">
              <a:buNone/>
            </a:pPr>
            <a:endParaRPr lang="es-ES" dirty="0"/>
          </a:p>
          <a:p>
            <a:pPr marL="114300" indent="0" algn="just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3" y="1476731"/>
            <a:ext cx="3741534" cy="253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28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A46F010-D160-4609-8979-FFD8C1EA6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9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2529796" y="520091"/>
            <a:ext cx="6098663" cy="1067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/>
              <a:t>Agente etiológico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81B8C4F6-C3AC-4C94-8EC7-E4F7B7E9C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38637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3">
            <a:extLst>
              <a:ext uri="{FF2B5EF4-FFF2-40B4-BE49-F238E27FC236}">
                <a16:creationId xmlns:a16="http://schemas.microsoft.com/office/drawing/2014/main" xmlns="" id="{0B789310-9859-4942-98C8-3D2F12AAA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190500"/>
            <a:ext cx="2138628" cy="5532190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FE9E5460-2AA9-4786-B69C-23DBEF356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E344A2AF-3860-4427-B13E-98021C17A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DDBDD44E-1DC0-48AB-8FEC-E098D9197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3151FF3E-5E3F-4D82-A684-0003BACEA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C6CBF27E-7F0C-4489-95A7-82DE1C046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233BE304-221E-425E-A484-4B2E5F405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10D5734E-EAEA-4A08-86A9-39BD5563E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4D47FE86-98D1-4E35-86E4-16E9A19A6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F00661F9-B224-4DB1-8EFB-ABF9402BD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679DCB4E-8D36-4B7A-AF0C-8399F113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4FAD51F6-D24C-4FD6-BEAE-41F0E5A825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87AC773F-6D31-458A-9DD7-76566C8A9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F1CEC7A-E419-4950-AA57-B00546C29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655"/>
            <a:ext cx="1767505" cy="5711699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7AE7DCD1-5235-45E8-B229-15A3E396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xmlns="" id="{C82E58C3-65A5-4079-BF94-E675AA410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xmlns="" id="{7AABE1FA-6DC8-4A47-AC5C-F05B9C111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xmlns="" id="{17BB7298-8900-4C67-B800-BD241F01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xmlns="" id="{EE3442F8-53C2-490C-94EF-E423ECB9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xmlns="" id="{3DBEA916-8B10-493A-8CBF-9B5FA2A4A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xmlns="" id="{248DB27B-F9EA-4F81-A746-7D57B768E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xmlns="" id="{998E5C90-2A81-4013-AE09-2023B4407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xmlns="" id="{86A8318B-7607-4519-8EEB-C7DD50965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xmlns="" id="{5009FB1B-4865-45DB-8727-F012E3ACA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xmlns="" id="{5B209B64-3A98-4B1A-857A-2368AFED6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xmlns="" id="{EB3B5D03-7AE3-411C-A820-6844E7D0C6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2" name="Freeform 11">
            <a:extLst>
              <a:ext uri="{FF2B5EF4-FFF2-40B4-BE49-F238E27FC236}">
                <a16:creationId xmlns:a16="http://schemas.microsoft.com/office/drawing/2014/main" xmlns="" id="{91328346-8BAD-4616-B50B-5CFDA5648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19" y="2842876"/>
            <a:ext cx="823645" cy="428389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29796" y="1778000"/>
            <a:ext cx="6098663" cy="3148018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Virus del Dengue</a:t>
            </a:r>
          </a:p>
          <a:p>
            <a:pPr algn="just"/>
            <a:r>
              <a:rPr lang="es-ES" sz="2400" dirty="0"/>
              <a:t>Género </a:t>
            </a:r>
            <a:r>
              <a:rPr lang="es-ES" sz="2400" i="1" dirty="0"/>
              <a:t>Flavivirus</a:t>
            </a:r>
          </a:p>
          <a:p>
            <a:pPr algn="just"/>
            <a:r>
              <a:rPr lang="es-ES" sz="2400" dirty="0"/>
              <a:t>Familia </a:t>
            </a:r>
            <a:r>
              <a:rPr lang="es-ES" sz="2400" i="1" dirty="0" err="1"/>
              <a:t>Flaviviridae</a:t>
            </a:r>
            <a:r>
              <a:rPr lang="es-ES" sz="2400" i="1" dirty="0"/>
              <a:t>, </a:t>
            </a:r>
          </a:p>
          <a:p>
            <a:pPr algn="just"/>
            <a:r>
              <a:rPr lang="es-ES" sz="2400" dirty="0"/>
              <a:t>Perteneciente a los </a:t>
            </a:r>
            <a:r>
              <a:rPr lang="es-ES" sz="2400" dirty="0" err="1"/>
              <a:t>Arbovirus</a:t>
            </a:r>
            <a:r>
              <a:rPr lang="es-ES" sz="2400" dirty="0"/>
              <a:t>. </a:t>
            </a:r>
          </a:p>
          <a:p>
            <a:pPr algn="just"/>
            <a:r>
              <a:rPr lang="es-ES" sz="2400" dirty="0"/>
              <a:t>Tiene cuatro serotipos (Den 1, Den 2, Den 3 y Den 4, todos circulan en nuestro país desde el 2012)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091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Grupo C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6235" y="1510267"/>
            <a:ext cx="3576389" cy="33123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buNone/>
            </a:pPr>
            <a:r>
              <a:rPr lang="es-ES" sz="2600" dirty="0"/>
              <a:t> ¿Cuando transfundir?</a:t>
            </a:r>
          </a:p>
          <a:p>
            <a:pPr marL="114300" indent="0" algn="just">
              <a:buNone/>
            </a:pPr>
            <a:endParaRPr lang="es-ES" sz="2600" dirty="0"/>
          </a:p>
          <a:p>
            <a:pPr algn="just"/>
            <a:r>
              <a:rPr lang="es-ES" sz="2000" dirty="0"/>
              <a:t>Caída del Hematocrito con respecto al nivel basal a &lt;40% en mujeres y &lt;45% en hombres, transfundir GRC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Persistencia de sangrado a pesar de transfusión de GRC: transfundir plaquetas.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transfusión de plaquetas está indicada  sólo en los casos de trombocitopenia y presencia de hemorragia activa.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marL="114300" indent="0" algn="just">
              <a:buNone/>
            </a:pPr>
            <a:endParaRPr lang="es-E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01316"/>
            <a:ext cx="295232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21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5212"/>
            <a:ext cx="6827912" cy="952500"/>
          </a:xfrm>
        </p:spPr>
        <p:txBody>
          <a:bodyPr/>
          <a:lstStyle/>
          <a:p>
            <a:pPr algn="just"/>
            <a:r>
              <a:rPr lang="es-ES" sz="2400" b="1" dirty="0"/>
              <a:t>La mejoría está indicada por:</a:t>
            </a:r>
            <a:br>
              <a:rPr lang="es-ES" sz="2400" b="1" dirty="0"/>
            </a:b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99592" y="1417340"/>
            <a:ext cx="4277715" cy="35086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000" dirty="0"/>
              <a:t>Presión arterial normal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Diuresis adecuada (0.5 m/kg-3mg/kg/hora);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Disminución del hematocrito por debajo del valor de base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Control hasta 48 horas después de que la fiebre desaparezca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7340"/>
            <a:ext cx="2142701" cy="330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5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3FF953-07FF-4721-8BC4-064A2DD3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Prevención y control</a:t>
            </a:r>
            <a:br>
              <a:rPr lang="es-MX" b="1" dirty="0"/>
            </a:br>
            <a:endParaRPr lang="es-PY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97A31B-33F0-40C2-976A-D3395830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800" dirty="0"/>
              <a:t>El único método para controlar o prevenir la transmisión del virus del dengue consiste en luchar contra los mosquitos vectores.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Cubrir, vaciar y limpiar cada semana los recipientes donde se almacena agua para uso doméstico.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Aplicar larvicidas adecuados a los recipientes en los que se almacena agua a la intemperie.</a:t>
            </a:r>
          </a:p>
        </p:txBody>
      </p:sp>
    </p:spTree>
    <p:extLst>
      <p:ext uri="{BB962C8B-B14F-4D97-AF65-F5344CB8AC3E}">
        <p14:creationId xmlns:p14="http://schemas.microsoft.com/office/powerpoint/2010/main" val="3979488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8BC294-9BF2-4538-99D0-4F93A09A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Prevención y control</a:t>
            </a:r>
            <a:br>
              <a:rPr lang="es-PY" dirty="0"/>
            </a:br>
            <a:endParaRPr lang="es-P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E46BAED-07D7-4A9E-9DF3-A4B2168E9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1800" dirty="0"/>
              <a:t>Utilizar medidas de protección personal  como mosquiteros en las ventanas, usar ropa de mangas largas, repelentes, materiales tratados con insecticidas, espirales y vaporizadores. 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Durante los brotes epidémicos, las medidas de lucha </a:t>
            </a:r>
            <a:r>
              <a:rPr lang="es-MX" sz="1800" dirty="0" err="1"/>
              <a:t>antivectorial</a:t>
            </a:r>
            <a:r>
              <a:rPr lang="es-MX" sz="1800" dirty="0"/>
              <a:t> de emergencia pueden incluir la aplicación de insecticidas mediante el rociamiento.</a:t>
            </a:r>
          </a:p>
          <a:p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8151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4D03F8-E209-4E59-A8ED-BB5F3A27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Prevención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FFEC14B-968F-4E38-BD67-7D392D3280D5}"/>
              </a:ext>
            </a:extLst>
          </p:cNvPr>
          <p:cNvSpPr/>
          <p:nvPr/>
        </p:nvSpPr>
        <p:spPr>
          <a:xfrm>
            <a:off x="1115616" y="1273324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Repelentes de insectos registrados en la Agencia de Protección Ambiental (EPA) que tengan uno de los siguientes  ingredientes activos: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DEET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/>
              <a:t>Picaridina</a:t>
            </a: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IR3535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Aceite de eucalipto  o </a:t>
            </a:r>
            <a:r>
              <a:rPr lang="es-MX" dirty="0" err="1"/>
              <a:t>para-mentano-diol</a:t>
            </a:r>
            <a:r>
              <a:rPr lang="es-MX" dirty="0"/>
              <a:t> (PMD)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2-undecanol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61330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4D03F8-E209-4E59-A8ED-BB5F3A27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/>
              <a:t>Prevención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4B807227-75F8-4F2E-9C67-457952610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3" t="27429" r="37003" b="13098"/>
          <a:stretch/>
        </p:blipFill>
        <p:spPr>
          <a:xfrm>
            <a:off x="1115617" y="1345332"/>
            <a:ext cx="7344816" cy="3600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0A5BEA7-671D-4FAB-9F6C-AA20BCF79433}"/>
              </a:ext>
            </a:extLst>
          </p:cNvPr>
          <p:cNvSpPr txBox="1"/>
          <p:nvPr/>
        </p:nvSpPr>
        <p:spPr>
          <a:xfrm>
            <a:off x="755576" y="5107816"/>
            <a:ext cx="8208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DEET-based insect repellents: safety implications for children and pregnant and lactating women</a:t>
            </a:r>
          </a:p>
          <a:p>
            <a:pPr algn="r"/>
            <a:r>
              <a:rPr lang="en-US" sz="1100" dirty="0"/>
              <a:t>Gideon </a:t>
            </a:r>
            <a:r>
              <a:rPr lang="en-US" sz="1100" dirty="0" err="1"/>
              <a:t>Koren</a:t>
            </a:r>
            <a:r>
              <a:rPr lang="en-US" sz="1100" dirty="0"/>
              <a:t>, Doreen Matsui, and Benoit Bailey</a:t>
            </a:r>
          </a:p>
          <a:p>
            <a:pPr algn="r"/>
            <a:r>
              <a:rPr lang="es-PY" sz="1100" dirty="0"/>
              <a:t>CMJA. 2003 </a:t>
            </a:r>
            <a:r>
              <a:rPr lang="es-PY" sz="1100" dirty="0" err="1"/>
              <a:t>Aug</a:t>
            </a:r>
            <a:r>
              <a:rPr lang="es-PY" sz="1100" dirty="0"/>
              <a:t> 5; 169(3): 209–212.</a:t>
            </a:r>
          </a:p>
        </p:txBody>
      </p:sp>
    </p:spTree>
    <p:extLst>
      <p:ext uri="{BB962C8B-B14F-4D97-AF65-F5344CB8AC3E}">
        <p14:creationId xmlns:p14="http://schemas.microsoft.com/office/powerpoint/2010/main" val="1007346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5492"/>
            <a:ext cx="8003232" cy="2548508"/>
          </a:xfrm>
        </p:spPr>
        <p:txBody>
          <a:bodyPr/>
          <a:lstStyle/>
          <a:p>
            <a:pPr algn="just"/>
            <a:r>
              <a:rPr lang="es-ES" sz="2000" dirty="0"/>
              <a:t>Pacientes con antecedente de cuadro de dengue confirmado por serología.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Grupo etario 9 a 45 años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Sin ninguna inmunosupresión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t="35312" r="32551" b="43867"/>
          <a:stretch/>
        </p:blipFill>
        <p:spPr bwMode="auto">
          <a:xfrm>
            <a:off x="683568" y="121196"/>
            <a:ext cx="7139462" cy="219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706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27737A0-D7E0-4415-8E90-FD4F69E76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190500"/>
            <a:ext cx="2138628" cy="5532190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506CE375-B39D-4C51-A858-F4A3833110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4EA8B46-395C-41F6-BE09-548B108098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BC7EDC6D-8B00-48D9-B8FD-9B5285FBC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DE4BD3C3-5C1B-4305-BFA1-9054820B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4635ED79-E821-4CFD-9F97-D6137E5DCA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92FD5F9A-0D1B-4304-AC95-EA6A4E70E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E9BB96F9-6F99-413C-909E-6FCF017C1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1CCAEE3F-DFD6-4F56-91DF-94C71526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A9965128-6557-433B-B75B-BDF307311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6ACA7D22-11B5-4768-B195-51BF6E7C1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A10AD997-8BE7-4F95-8B7C-4E59DA1AC5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DE270B5A-1647-4C9C-BA5F-6BC559F869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7D8AB18-1DD7-4D60-B9FA-190B47BB26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130"/>
            <a:ext cx="1767505" cy="5710914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xmlns="" id="{AE3C8994-22F6-4B7D-B50B-80ECD1E2AF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DDCDE2FF-5BFC-4807-AB1E-D6928F8F46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xmlns="" id="{63EF93F1-6EAF-4409-A623-76533740E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xmlns="" id="{ED3B5256-3F5C-4FDE-8A9A-5A124E92B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xmlns="" id="{ED5D4282-BFB9-4BFC-A20D-18E1C4EEA6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xmlns="" id="{3E6394EB-0752-433A-BA70-AF42B45F17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xmlns="" id="{DF27BE5F-DA8D-4260-9D0D-69E9CE1469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xmlns="" id="{9A6E5CBE-AE54-40B7-9A00-E3975FEACB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xmlns="" id="{6C307890-5461-4D51-ADA6-A3DA6D35B8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xmlns="" id="{3F9B7E4B-6412-4B97-AD48-30B1F61F3B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xmlns="" id="{D345D359-869B-4305-B7D7-0B5C4FDEC1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xmlns="" id="{2F688B27-AEB8-45BD-9597-78A97EE0D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EB21FA6-8B6A-4699-8408-91E699800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xmlns="" id="{BA1AABB7-0FD0-4445-8B8B-7A0C680C5C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3603175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3 CuadroTexto"/>
          <p:cNvSpPr txBox="1"/>
          <p:nvPr/>
        </p:nvSpPr>
        <p:spPr>
          <a:xfrm>
            <a:off x="1941909" y="3979333"/>
            <a:ext cx="6686550" cy="686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Gracias!!!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22DB0ED-3978-4BEB-859C-277194149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3"/>
          <a:stretch/>
        </p:blipFill>
        <p:spPr>
          <a:xfrm>
            <a:off x="1941909" y="529135"/>
            <a:ext cx="6686550" cy="32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D0B166-0CAA-4A83-B86D-3F2405D0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21196"/>
            <a:ext cx="6683765" cy="4652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Situación actual en Paraguay</a:t>
            </a:r>
            <a:endParaRPr lang="es-PY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38A06A3-E157-4EAD-BC6D-ED20B89DA86D}"/>
              </a:ext>
            </a:extLst>
          </p:cNvPr>
          <p:cNvSpPr txBox="1"/>
          <p:nvPr/>
        </p:nvSpPr>
        <p:spPr>
          <a:xfrm>
            <a:off x="3347864" y="5416636"/>
            <a:ext cx="560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/>
              <a:t>Dirección Nacional de Vigilancia de la Salud</a:t>
            </a:r>
            <a:endParaRPr lang="es-PY" sz="12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E67D1462-8C40-4390-93CF-41549A0C8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12052" r="3409" b="23677"/>
          <a:stretch/>
        </p:blipFill>
        <p:spPr>
          <a:xfrm>
            <a:off x="1835696" y="697260"/>
            <a:ext cx="5904657" cy="4719376"/>
          </a:xfr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11CDA24B-1F23-40FD-9B28-506E0552039B}"/>
              </a:ext>
            </a:extLst>
          </p:cNvPr>
          <p:cNvCxnSpPr>
            <a:cxnSpLocks/>
          </p:cNvCxnSpPr>
          <p:nvPr/>
        </p:nvCxnSpPr>
        <p:spPr>
          <a:xfrm>
            <a:off x="2915816" y="3937620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814F85C1-5074-4C34-BDAB-2C7C6EE6E15A}"/>
              </a:ext>
            </a:extLst>
          </p:cNvPr>
          <p:cNvCxnSpPr/>
          <p:nvPr/>
        </p:nvCxnSpPr>
        <p:spPr>
          <a:xfrm>
            <a:off x="3059832" y="1777380"/>
            <a:ext cx="79208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xmlns="" id="{0A46F010-D160-4609-8979-FFD8C1EA6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9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29796" y="520091"/>
            <a:ext cx="6098663" cy="1067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Período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incubación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transmisibilidad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B8C4F6-C3AC-4C94-8EC7-E4F7B7E9C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138637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B789310-9859-4942-98C8-3D2F12AAA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0" y="190500"/>
            <a:ext cx="2138628" cy="5532190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FE9E5460-2AA9-4786-B69C-23DBEF3568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E344A2AF-3860-4427-B13E-98021C17A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DDBDD44E-1DC0-48AB-8FEC-E098D9197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xmlns="" id="{3151FF3E-5E3F-4D82-A684-0003BACEA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6CBF27E-7F0C-4489-95A7-82DE1C046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233BE304-221E-425E-A484-4B2E5F405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10D5734E-EAEA-4A08-86A9-39BD5563E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4D47FE86-98D1-4E35-86E4-16E9A19A6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F00661F9-B224-4DB1-8EFB-ABF9402BDE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679DCB4E-8D36-4B7A-AF0C-8399F113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4FAD51F6-D24C-4FD6-BEAE-41F0E5A825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87AC773F-6D31-458A-9DD7-76566C8A9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F1CEC7A-E419-4950-AA57-B00546C29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2" y="-655"/>
            <a:ext cx="1767505" cy="5711699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7AE7DCD1-5235-45E8-B229-15A3E3962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C82E58C3-65A5-4079-BF94-E675AA410C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7AABE1FA-6DC8-4A47-AC5C-F05B9C111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17BB7298-8900-4C67-B800-BD241F01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EE3442F8-53C2-490C-94EF-E423ECB9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3DBEA916-8B10-493A-8CBF-9B5FA2A4A0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48DB27B-F9EA-4F81-A746-7D57B768E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998E5C90-2A81-4013-AE09-2023B4407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86A8318B-7607-4519-8EEB-C7DD509653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5009FB1B-4865-45DB-8727-F012E3ACA5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5B209B64-3A98-4B1A-857A-2368AFED6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EB3B5D03-7AE3-411C-A820-6844E7D0C6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1" name="Freeform 11">
            <a:extLst>
              <a:ext uri="{FF2B5EF4-FFF2-40B4-BE49-F238E27FC236}">
                <a16:creationId xmlns:a16="http://schemas.microsoft.com/office/drawing/2014/main" xmlns="" id="{91328346-8BAD-4616-B50B-5CFDA5648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119" y="2842876"/>
            <a:ext cx="823645" cy="428389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29796" y="1778000"/>
            <a:ext cx="6098663" cy="3148018"/>
          </a:xfrm>
        </p:spPr>
        <p:txBody>
          <a:bodyPr vert="horz" lIns="91440" tIns="45720" rIns="91440" bIns="45720" rtlCol="0">
            <a:noAutofit/>
          </a:bodyPr>
          <a:lstStyle/>
          <a:p>
            <a:pPr algn="just" defTabSz="457200">
              <a:spcBef>
                <a:spcPts val="1000"/>
              </a:spcBef>
            </a:pPr>
            <a:r>
              <a:rPr lang="en-US" sz="1600" b="1" dirty="0" err="1"/>
              <a:t>Periodo</a:t>
            </a:r>
            <a:r>
              <a:rPr lang="en-US" sz="1600" b="1" dirty="0"/>
              <a:t> de </a:t>
            </a:r>
            <a:r>
              <a:rPr lang="en-US" sz="1600" b="1" dirty="0" err="1"/>
              <a:t>incubación</a:t>
            </a:r>
            <a:r>
              <a:rPr lang="en-US" sz="1600" dirty="0"/>
              <a:t>: de 3 a 10 </a:t>
            </a:r>
            <a:r>
              <a:rPr lang="en-US" sz="1600" dirty="0" err="1"/>
              <a:t>días</a:t>
            </a:r>
            <a:r>
              <a:rPr lang="en-US" sz="1600" dirty="0"/>
              <a:t>.</a:t>
            </a:r>
          </a:p>
          <a:p>
            <a:pPr algn="just" defTabSz="457200">
              <a:spcBef>
                <a:spcPts val="1000"/>
              </a:spcBef>
            </a:pPr>
            <a:endParaRPr lang="en-US" sz="1600" dirty="0"/>
          </a:p>
          <a:p>
            <a:pPr algn="just" defTabSz="457200">
              <a:spcBef>
                <a:spcPts val="1000"/>
              </a:spcBef>
            </a:pPr>
            <a:r>
              <a:rPr lang="en-US" sz="1600" b="1" dirty="0" err="1"/>
              <a:t>Periodo</a:t>
            </a:r>
            <a:r>
              <a:rPr lang="en-US" sz="1600" b="1" dirty="0"/>
              <a:t> de </a:t>
            </a:r>
            <a:r>
              <a:rPr lang="en-US" sz="1600" b="1" dirty="0" err="1"/>
              <a:t>transmisibilidad</a:t>
            </a:r>
            <a:r>
              <a:rPr lang="en-US" sz="1600" dirty="0"/>
              <a:t>: las personas son </a:t>
            </a:r>
            <a:r>
              <a:rPr lang="en-US" sz="1600" dirty="0" err="1"/>
              <a:t>infectivas</a:t>
            </a:r>
            <a:r>
              <a:rPr lang="en-US" sz="1600" dirty="0"/>
              <a:t> para el mosquito </a:t>
            </a:r>
            <a:r>
              <a:rPr lang="en-US" sz="1600" dirty="0" err="1"/>
              <a:t>durante</a:t>
            </a:r>
            <a:r>
              <a:rPr lang="en-US" sz="1600" dirty="0"/>
              <a:t> el </a:t>
            </a:r>
            <a:r>
              <a:rPr lang="en-US" sz="1600" dirty="0" err="1"/>
              <a:t>periodo</a:t>
            </a:r>
            <a:r>
              <a:rPr lang="en-US" sz="1600" dirty="0"/>
              <a:t> </a:t>
            </a:r>
            <a:r>
              <a:rPr lang="en-US" sz="1600" dirty="0" err="1"/>
              <a:t>virémico</a:t>
            </a:r>
            <a:r>
              <a:rPr lang="en-US" sz="1600" dirty="0"/>
              <a:t> que </a:t>
            </a:r>
            <a:r>
              <a:rPr lang="en-US" sz="1600" dirty="0" err="1"/>
              <a:t>suele</a:t>
            </a:r>
            <a:r>
              <a:rPr lang="en-US" sz="1600" dirty="0"/>
              <a:t> </a:t>
            </a:r>
            <a:r>
              <a:rPr lang="en-US" sz="1600" dirty="0" err="1"/>
              <a:t>durar</a:t>
            </a:r>
            <a:r>
              <a:rPr lang="en-US" sz="1600" dirty="0"/>
              <a:t> de </a:t>
            </a:r>
            <a:r>
              <a:rPr lang="en-US" sz="1600" b="1" dirty="0"/>
              <a:t>4 a 7 </a:t>
            </a:r>
            <a:r>
              <a:rPr lang="en-US" sz="1600" b="1" dirty="0" err="1"/>
              <a:t>días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máximo</a:t>
            </a:r>
            <a:r>
              <a:rPr lang="en-US" sz="1600" dirty="0"/>
              <a:t> 10 </a:t>
            </a:r>
            <a:r>
              <a:rPr lang="en-US" sz="1600" dirty="0" err="1"/>
              <a:t>días</a:t>
            </a:r>
            <a:r>
              <a:rPr lang="en-US" sz="1600" dirty="0"/>
              <a:t>), </a:t>
            </a:r>
            <a:r>
              <a:rPr lang="en-US" sz="1600" dirty="0" err="1"/>
              <a:t>desde</a:t>
            </a:r>
            <a:r>
              <a:rPr lang="en-US" sz="1600" dirty="0"/>
              <a:t> poco antes del </a:t>
            </a:r>
            <a:r>
              <a:rPr lang="en-US" sz="1600" dirty="0" err="1"/>
              <a:t>periodo</a:t>
            </a:r>
            <a:r>
              <a:rPr lang="en-US" sz="1600" dirty="0"/>
              <a:t> </a:t>
            </a:r>
            <a:r>
              <a:rPr lang="en-US" sz="1600" dirty="0" err="1"/>
              <a:t>febril</a:t>
            </a:r>
            <a:r>
              <a:rPr lang="en-US" sz="1600" dirty="0"/>
              <a:t> hasta el final del </a:t>
            </a:r>
            <a:r>
              <a:rPr lang="en-US" sz="1600" dirty="0" err="1"/>
              <a:t>mismo</a:t>
            </a:r>
            <a:r>
              <a:rPr lang="en-US" sz="1600" dirty="0"/>
              <a:t>. </a:t>
            </a:r>
          </a:p>
          <a:p>
            <a:pPr algn="just" defTabSz="457200">
              <a:spcBef>
                <a:spcPts val="1000"/>
              </a:spcBef>
            </a:pPr>
            <a:endParaRPr lang="en-US" sz="1600" dirty="0"/>
          </a:p>
          <a:p>
            <a:pPr algn="just" defTabSz="457200">
              <a:spcBef>
                <a:spcPts val="1000"/>
              </a:spcBef>
            </a:pPr>
            <a:r>
              <a:rPr lang="en-US" sz="1600" dirty="0"/>
              <a:t>El mosquito se </a:t>
            </a:r>
            <a:r>
              <a:rPr lang="en-US" sz="1600" dirty="0" err="1"/>
              <a:t>vuelve</a:t>
            </a:r>
            <a:r>
              <a:rPr lang="en-US" sz="1600" dirty="0"/>
              <a:t> </a:t>
            </a:r>
            <a:r>
              <a:rPr lang="en-US" sz="1600" dirty="0" err="1"/>
              <a:t>infectivo</a:t>
            </a:r>
            <a:r>
              <a:rPr lang="en-US" sz="1600" dirty="0"/>
              <a:t> a </a:t>
            </a:r>
            <a:r>
              <a:rPr lang="en-US" sz="1600" dirty="0" err="1"/>
              <a:t>partir</a:t>
            </a:r>
            <a:r>
              <a:rPr lang="en-US" sz="1600" dirty="0"/>
              <a:t> de </a:t>
            </a:r>
            <a:r>
              <a:rPr lang="en-US" sz="1600" b="1" dirty="0"/>
              <a:t>7 a 8 </a:t>
            </a:r>
            <a:r>
              <a:rPr lang="en-US" sz="1600" b="1" dirty="0" err="1"/>
              <a:t>días</a:t>
            </a:r>
            <a:r>
              <a:rPr lang="en-US" sz="1600" b="1" dirty="0"/>
              <a:t> </a:t>
            </a:r>
            <a:r>
              <a:rPr lang="en-US" sz="1600" dirty="0" err="1"/>
              <a:t>después</a:t>
            </a:r>
            <a:r>
              <a:rPr lang="en-US" sz="1600" dirty="0"/>
              <a:t> de </a:t>
            </a:r>
            <a:r>
              <a:rPr lang="en-US" sz="1600" dirty="0" err="1"/>
              <a:t>alimentarse</a:t>
            </a:r>
            <a:r>
              <a:rPr lang="en-US" sz="1600" dirty="0"/>
              <a:t> con </a:t>
            </a:r>
            <a:r>
              <a:rPr lang="en-US" sz="1600" dirty="0" err="1"/>
              <a:t>sangre</a:t>
            </a:r>
            <a:r>
              <a:rPr lang="en-US" sz="1600" dirty="0"/>
              <a:t> </a:t>
            </a:r>
            <a:r>
              <a:rPr lang="en-US" sz="1600" dirty="0" err="1"/>
              <a:t>virémica</a:t>
            </a:r>
            <a:r>
              <a:rPr lang="en-US" sz="1600" dirty="0"/>
              <a:t> y lo </a:t>
            </a:r>
            <a:r>
              <a:rPr lang="en-US" sz="1600" dirty="0" err="1"/>
              <a:t>sigue</a:t>
            </a:r>
            <a:r>
              <a:rPr lang="en-US" sz="1600" dirty="0"/>
              <a:t> </a:t>
            </a:r>
            <a:r>
              <a:rPr lang="en-US" sz="1600" dirty="0" err="1"/>
              <a:t>siendo</a:t>
            </a:r>
            <a:r>
              <a:rPr lang="en-US" sz="1600" dirty="0"/>
              <a:t> el resto de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vida</a:t>
            </a:r>
            <a:r>
              <a:rPr lang="en-US" sz="1600" dirty="0"/>
              <a:t>, que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promedio</a:t>
            </a:r>
            <a:r>
              <a:rPr lang="en-US" sz="1600" dirty="0"/>
              <a:t> es de 20 </a:t>
            </a:r>
            <a:r>
              <a:rPr lang="en-US" sz="1600" dirty="0" err="1"/>
              <a:t>días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8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2123728" y="228865"/>
            <a:ext cx="612068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3600" b="1" dirty="0"/>
              <a:t>Clasificación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49288"/>
            <a:ext cx="7620000" cy="400050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 clasificación recomendada por la </a:t>
            </a:r>
            <a:r>
              <a:rPr lang="es-ES" sz="2000" b="1" dirty="0"/>
              <a:t>OMS en el 2009</a:t>
            </a:r>
            <a:r>
              <a:rPr lang="es-ES" sz="2000" dirty="0"/>
              <a:t>, es la llamada clasificación revisada, la cual surgió a partir de los resultados </a:t>
            </a:r>
            <a:r>
              <a:rPr lang="es-ES" sz="2000" b="1" dirty="0"/>
              <a:t>DENCO</a:t>
            </a:r>
            <a:r>
              <a:rPr lang="es-ES" sz="2000" dirty="0"/>
              <a:t>, que incluyo casi 2.000 casos confirmados de dengue de ocho países y dos continentes y establece dos formas de la enfermedad.</a:t>
            </a:r>
          </a:p>
          <a:p>
            <a:pPr algn="just"/>
            <a:endParaRPr lang="es-ES" sz="1800" dirty="0"/>
          </a:p>
          <a:p>
            <a:pPr marL="114300" indent="0" algn="ctr">
              <a:buNone/>
            </a:pPr>
            <a:r>
              <a:rPr lang="es-ES" sz="1800" dirty="0"/>
              <a:t> </a:t>
            </a:r>
            <a:r>
              <a:rPr lang="es-ES" sz="3200" b="1" dirty="0">
                <a:solidFill>
                  <a:srgbClr val="FF0000"/>
                </a:solidFill>
              </a:rPr>
              <a:t>Dengue con y sin signos de alarma y dengue grave.</a:t>
            </a:r>
          </a:p>
          <a:p>
            <a:pPr marL="0" indent="0" algn="just">
              <a:buNone/>
            </a:pP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6" t="10714" r="29119" b="55894"/>
          <a:stretch/>
        </p:blipFill>
        <p:spPr bwMode="auto">
          <a:xfrm>
            <a:off x="442834" y="142178"/>
            <a:ext cx="8133852" cy="314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3632745"/>
            <a:ext cx="2016224" cy="1384995"/>
          </a:xfrm>
          <a:prstGeom prst="rect">
            <a:avLst/>
          </a:prstGeom>
          <a:solidFill>
            <a:srgbClr val="E7F1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Fiebre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Exantema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Mialgias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Artralgias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Leucopenia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 err="1"/>
              <a:t>Plaquetopenia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3361556"/>
            <a:ext cx="2592288" cy="2246769"/>
          </a:xfrm>
          <a:prstGeom prst="rect">
            <a:avLst/>
          </a:prstGeom>
          <a:solidFill>
            <a:srgbClr val="E7F1F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Dolor abdominal intenso y continuo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Vómitos persistentes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Sangrado de mucosas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Letargia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Irritabilidad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Hemoconcentración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Lipotimia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1400" dirty="0"/>
              <a:t>hepatomegalia</a:t>
            </a:r>
          </a:p>
          <a:p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28184" y="3478277"/>
            <a:ext cx="2448272" cy="1569660"/>
          </a:xfrm>
          <a:prstGeom prst="rect">
            <a:avLst/>
          </a:prstGeom>
          <a:solidFill>
            <a:srgbClr val="E7F1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600" b="1" dirty="0" err="1"/>
              <a:t>Sx</a:t>
            </a:r>
            <a:r>
              <a:rPr lang="es-ES" sz="1600" b="1" dirty="0"/>
              <a:t> shock por dengue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b="1" dirty="0"/>
              <a:t>Sangrado masivo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6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s-ES" sz="1600" b="1" dirty="0"/>
              <a:t>Daño de órganos</a:t>
            </a:r>
          </a:p>
        </p:txBody>
      </p:sp>
    </p:spTree>
    <p:extLst>
      <p:ext uri="{BB962C8B-B14F-4D97-AF65-F5344CB8AC3E}">
        <p14:creationId xmlns:p14="http://schemas.microsoft.com/office/powerpoint/2010/main" val="113485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nature-image-glowddx-breakdengue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7818"/>
            <a:ext cx="8820472" cy="402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323528" y="32792"/>
            <a:ext cx="6415882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3600" b="1" dirty="0"/>
              <a:t>Fases de la enfermedad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07904" y="501774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Tiempo (días)</a:t>
            </a:r>
          </a:p>
        </p:txBody>
      </p:sp>
    </p:spTree>
    <p:extLst>
      <p:ext uri="{BB962C8B-B14F-4D97-AF65-F5344CB8AC3E}">
        <p14:creationId xmlns:p14="http://schemas.microsoft.com/office/powerpoint/2010/main" val="298400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t="22619" r="29722" b="38258"/>
          <a:stretch/>
        </p:blipFill>
        <p:spPr bwMode="auto">
          <a:xfrm>
            <a:off x="163289" y="337220"/>
            <a:ext cx="88890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6213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1646</Words>
  <Application>Microsoft Office PowerPoint</Application>
  <PresentationFormat>Presentación en pantalla (16:10)</PresentationFormat>
  <Paragraphs>337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Espiral</vt:lpstr>
      <vt:lpstr>Manejo de Dengue en Urgencias</vt:lpstr>
      <vt:lpstr>Presentación de PowerPoint</vt:lpstr>
      <vt:lpstr>Agente etiológico</vt:lpstr>
      <vt:lpstr>Situación actual en Paraguay</vt:lpstr>
      <vt:lpstr>Presentación de PowerPoint</vt:lpstr>
      <vt:lpstr>Clasificación</vt:lpstr>
      <vt:lpstr>Presentación de PowerPoint</vt:lpstr>
      <vt:lpstr>Fases de la enfermedad </vt:lpstr>
      <vt:lpstr>Presentación de PowerPoint</vt:lpstr>
      <vt:lpstr>Fase febril</vt:lpstr>
      <vt:lpstr>Fase crítica</vt:lpstr>
      <vt:lpstr>Fase crítica</vt:lpstr>
      <vt:lpstr>Fase crítica</vt:lpstr>
      <vt:lpstr>Fase de Recuperación</vt:lpstr>
      <vt:lpstr>Presentación de PowerPoint</vt:lpstr>
      <vt:lpstr>Diagnóstico</vt:lpstr>
      <vt:lpstr>Diagnóstico</vt:lpstr>
      <vt:lpstr>Presentación de PowerPoint</vt:lpstr>
      <vt:lpstr>Presentación de PowerPoint</vt:lpstr>
      <vt:lpstr>Diagnósticos diferenciales</vt:lpstr>
      <vt:lpstr>Presentación de PowerPoint</vt:lpstr>
      <vt:lpstr>Manejo Inicial</vt:lpstr>
      <vt:lpstr>Presentación de PowerPoint</vt:lpstr>
      <vt:lpstr>Grupo A Dengue sin signos de alarma Tratamiento ambulatorio</vt:lpstr>
      <vt:lpstr>Presentación de PowerPoint</vt:lpstr>
      <vt:lpstr>Presentación de PowerPoint</vt:lpstr>
      <vt:lpstr>B2. Dengue con signos de alarma y signos iniciales de shock compensado </vt:lpstr>
      <vt:lpstr>¿Transfusión?</vt:lpstr>
      <vt:lpstr>Grupo  C Dengue Grave</vt:lpstr>
      <vt:lpstr>Grupo C</vt:lpstr>
      <vt:lpstr>La mejoría está indicada por: </vt:lpstr>
      <vt:lpstr>Prevención y control </vt:lpstr>
      <vt:lpstr>Prevención y control </vt:lpstr>
      <vt:lpstr>Prevención</vt:lpstr>
      <vt:lpstr>Prevención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Dengue en Urgencias</dc:title>
  <dc:creator>hp</dc:creator>
  <cp:lastModifiedBy>José Sienra</cp:lastModifiedBy>
  <cp:revision>44</cp:revision>
  <dcterms:created xsi:type="dcterms:W3CDTF">2020-01-27T01:10:31Z</dcterms:created>
  <dcterms:modified xsi:type="dcterms:W3CDTF">2020-02-13T17:05:40Z</dcterms:modified>
</cp:coreProperties>
</file>